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gs" Target="tags/tag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1.jpeg>
</file>

<file path=ppt/media/image2.jpeg>
</file>

<file path=ppt/media/image3.pn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72A941-ADB9-4EE4-A5D0-9B7703BEE88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486B9-1D21-4853-876F-89BAB2D19B7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a:xfrm>
            <a:off x="381000" y="685800"/>
            <a:ext cx="6096000" cy="3429000"/>
          </a:xfrm>
          <a:ln>
            <a:miter lim="800000"/>
          </a:ln>
        </p:spPr>
      </p:sp>
      <p:sp>
        <p:nvSpPr>
          <p:cNvPr id="6147" name="备注占位符 2"/>
          <p:cNvSpPr>
            <a:spLocks noGrp="1"/>
          </p:cNvSpPr>
          <p:nvPr>
            <p:ph type="body"/>
          </p:nvPr>
        </p:nvSpPr>
        <p:spPr/>
        <p:txBody>
          <a:bodyPr wrap="square" lIns="91440" tIns="45720" rIns="91440" bIns="45720" anchor="t"/>
          <a:lstStyle/>
          <a:p>
            <a:pPr lvl="0" eaLnBrk="1" hangingPunct="1"/>
            <a:r>
              <a:rPr lang="zh-CN" altLang="en-US" dirty="0"/>
              <a:t>照片为学生拍摄的礼堂</a:t>
            </a:r>
            <a:endParaRPr lang="zh-CN" altLang="en-US" dirty="0"/>
          </a:p>
        </p:txBody>
      </p:sp>
      <p:sp>
        <p:nvSpPr>
          <p:cNvPr id="6148" name="灯片编号占位符 3"/>
          <p:cNvSpPr txBox="1">
            <a:spLocks noGrp="1"/>
          </p:cNvSpPr>
          <p:nvPr>
            <p:ph type="sldNum" sz="quarter"/>
          </p:nvPr>
        </p:nvSpPr>
        <p:spPr>
          <a:xfrm>
            <a:off x="3884613" y="8685213"/>
            <a:ext cx="2971800" cy="458787"/>
          </a:xfrm>
          <a:prstGeom prst="rect">
            <a:avLst/>
          </a:prstGeom>
          <a:noFill/>
          <a:ln w="9525">
            <a:noFill/>
          </a:ln>
        </p:spPr>
        <p:txBody>
          <a:bodyPr anchor="b"/>
          <a:lstStyle/>
          <a:p>
            <a:pPr marL="0" marR="0" lvl="0" indent="0" algn="r" defTabSz="914400" rtl="0" eaLnBrk="1" fontAlgn="auto" latinLnBrk="0" hangingPunct="1">
              <a:lnSpc>
                <a:spcPct val="100000"/>
              </a:lnSpc>
              <a:spcBef>
                <a:spcPct val="0"/>
              </a:spcBef>
              <a:spcAft>
                <a:spcPct val="0"/>
              </a:spcAft>
              <a:buClrTx/>
              <a:buSzTx/>
              <a:buFontTx/>
              <a:buNone/>
              <a:defRPr/>
            </a:pPr>
            <a:fld id="{9A0DB2DC-4C9A-4742-B13C-FB6460FD3503}" type="slidenum">
              <a:rPr kumimoji="0" lang="en-US" altLang="en-US" sz="1200" b="0" i="0" u="none" strike="noStrike" kern="1200" cap="none" spc="0" normalizeH="0" baseline="0" noProof="1" dirty="0">
                <a:ln>
                  <a:noFill/>
                </a:ln>
                <a:solidFill>
                  <a:srgbClr val="000000"/>
                </a:solidFill>
                <a:effectLst/>
                <a:uLnTx/>
                <a:uFillTx/>
                <a:latin typeface="等线" panose="02010600030101010101" pitchFamily="2" charset="-122"/>
                <a:ea typeface="宋体" panose="02010600030101010101" pitchFamily="2" charset="-122"/>
                <a:cs typeface="+mn-cs"/>
                <a:sym typeface="+mn-ea"/>
              </a:rPr>
            </a:fld>
            <a:endParaRPr kumimoji="0" lang="en-US" altLang="en-US" sz="1200" b="0" i="0" u="none" strike="noStrike" kern="1200" cap="none" spc="0" normalizeH="0" baseline="0" noProof="1">
              <a:ln>
                <a:noFill/>
              </a:ln>
              <a:solidFill>
                <a:srgbClr val="000000"/>
              </a:solidFill>
              <a:effectLst/>
              <a:uLnTx/>
              <a:uFillTx/>
              <a:latin typeface="等线" panose="02010600030101010101" pitchFamily="2" charset="-122"/>
              <a:ea typeface="宋体" panose="02010600030101010101" pitchFamily="2" charset="-122"/>
              <a:cs typeface="+mn-cs"/>
              <a:sym typeface="+mn-e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noProof="1" smtClean="0"/>
              <a:t>单击此处编辑母版标题样式</a:t>
            </a:r>
            <a:endParaRPr lang="en-US" noProof="1"/>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smtClean="0"/>
              <a:t>单击此处编辑母版副标题样式</a:t>
            </a:r>
            <a:endParaRPr lang="en-US" noProof="1"/>
          </a:p>
        </p:txBody>
      </p:sp>
      <p:sp>
        <p:nvSpPr>
          <p:cNvPr id="4" name="日期占位符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grpSp>
        <p:nvGrpSpPr>
          <p:cNvPr id="7" name="组合 6"/>
          <p:cNvGrpSpPr/>
          <p:nvPr userDrawn="1"/>
        </p:nvGrpSpPr>
        <p:grpSpPr>
          <a:xfrm>
            <a:off x="814388" y="1020763"/>
            <a:ext cx="10539412" cy="0"/>
            <a:chOff x="815009" y="1021543"/>
            <a:chExt cx="10538791" cy="0"/>
          </a:xfrm>
        </p:grpSpPr>
        <p:cxnSp>
          <p:nvCxnSpPr>
            <p:cNvPr id="8" name="直接连接符 7"/>
            <p:cNvCxnSpPr/>
            <p:nvPr/>
          </p:nvCxnSpPr>
          <p:spPr>
            <a:xfrm>
              <a:off x="815009" y="1021543"/>
              <a:ext cx="714333"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683320" y="1021543"/>
              <a:ext cx="9670480"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2051" name="图片 9" descr="横版组合——透明.png"/>
          <p:cNvPicPr>
            <a:picLocks noChangeAspect="1"/>
          </p:cNvPicPr>
          <p:nvPr userDrawn="1"/>
        </p:nvPicPr>
        <p:blipFill>
          <a:blip r:embed="rId2"/>
          <a:stretch>
            <a:fillRect/>
          </a:stretch>
        </p:blipFill>
        <p:spPr>
          <a:xfrm>
            <a:off x="8610600" y="6073775"/>
            <a:ext cx="3086100" cy="647700"/>
          </a:xfrm>
          <a:prstGeom prst="rect">
            <a:avLst/>
          </a:prstGeom>
          <a:noFill/>
          <a:ln w="9525">
            <a:noFill/>
          </a:ln>
        </p:spPr>
      </p:pic>
      <p:sp>
        <p:nvSpPr>
          <p:cNvPr id="3" name="Content Placeholder 2"/>
          <p:cNvSpPr>
            <a:spLocks noGrp="1"/>
          </p:cNvSpPr>
          <p:nvPr>
            <p:ph idx="1"/>
          </p:nvPr>
        </p:nvSpPr>
        <p:spPr>
          <a:xfrm>
            <a:off x="838200" y="1340768"/>
            <a:ext cx="10515600" cy="5061482"/>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en-US" noProof="1"/>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noProof="1" smtClean="0"/>
              <a:t>单击此处编辑母版标题样式</a:t>
            </a:r>
            <a:endParaRPr lang="en-US" noProof="1"/>
          </a:p>
        </p:txBody>
      </p:sp>
      <p:sp>
        <p:nvSpPr>
          <p:cNvPr id="11"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12"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13"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29FFDE02-2E80-4266-ACF1-0308C5EFC84E}"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grpSp>
        <p:nvGrpSpPr>
          <p:cNvPr id="7" name="组合 6"/>
          <p:cNvGrpSpPr/>
          <p:nvPr userDrawn="1"/>
        </p:nvGrpSpPr>
        <p:grpSpPr>
          <a:xfrm>
            <a:off x="814388" y="1020763"/>
            <a:ext cx="10539412" cy="0"/>
            <a:chOff x="815009" y="1021543"/>
            <a:chExt cx="10538791" cy="0"/>
          </a:xfrm>
        </p:grpSpPr>
        <p:cxnSp>
          <p:nvCxnSpPr>
            <p:cNvPr id="8" name="直接连接符 7"/>
            <p:cNvCxnSpPr/>
            <p:nvPr/>
          </p:nvCxnSpPr>
          <p:spPr>
            <a:xfrm>
              <a:off x="815009" y="1021543"/>
              <a:ext cx="714333"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683320" y="1021543"/>
              <a:ext cx="9670480"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3075" name="图片 8" descr="横版组合——透明.png"/>
          <p:cNvPicPr>
            <a:picLocks noChangeAspect="1"/>
          </p:cNvPicPr>
          <p:nvPr userDrawn="1"/>
        </p:nvPicPr>
        <p:blipFill>
          <a:blip r:embed="rId2"/>
          <a:stretch>
            <a:fillRect/>
          </a:stretch>
        </p:blipFill>
        <p:spPr>
          <a:xfrm>
            <a:off x="8610600" y="6073775"/>
            <a:ext cx="3086100" cy="647700"/>
          </a:xfrm>
          <a:prstGeom prst="rect">
            <a:avLst/>
          </a:prstGeom>
          <a:noFill/>
          <a:ln w="9525">
            <a:noFill/>
          </a:ln>
        </p:spPr>
      </p:pic>
      <p:sp>
        <p:nvSpPr>
          <p:cNvPr id="2" name="Title 1"/>
          <p:cNvSpPr>
            <a:spLocks noGrp="1"/>
          </p:cNvSpPr>
          <p:nvPr>
            <p:ph type="title"/>
          </p:nvPr>
        </p:nvSpPr>
        <p:spPr>
          <a:xfrm>
            <a:off x="815009" y="0"/>
            <a:ext cx="10515600" cy="1021543"/>
          </a:xfrm>
        </p:spPr>
        <p:txBody>
          <a:bodyPr rtlCol="0" anchor="b">
            <a:normAutofit/>
          </a:bodyPr>
          <a:lstStyle>
            <a:lvl1pPr>
              <a:lnSpc>
                <a:spcPct val="100000"/>
              </a:lnSpc>
              <a:defRPr lang="en-US" sz="4000" b="1" dirty="0"/>
            </a:lvl1pPr>
          </a:lstStyle>
          <a:p>
            <a:pPr lvl="0"/>
            <a:r>
              <a:rPr lang="zh-CN" altLang="en-US" noProof="1" smtClean="0"/>
              <a:t>单击此处编辑母版标题样式</a:t>
            </a:r>
            <a:endParaRPr lang="en-US" noProof="1"/>
          </a:p>
        </p:txBody>
      </p:sp>
      <p:sp>
        <p:nvSpPr>
          <p:cNvPr id="11" name="Date Placeholder 2"/>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12" name="Footer Placeholder 3"/>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13" name="Slide Number Placeholder 4"/>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F4E00B8D-7CD6-45FF-AE8B-388FECD895F5}"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noProof="1" smtClean="0"/>
              <a:t>单击此处编辑母版标题样式</a:t>
            </a:r>
            <a:endParaRPr lang="en-US" noProof="1"/>
          </a:p>
        </p:txBody>
      </p:sp>
      <p:sp>
        <p:nvSpPr>
          <p:cNvPr id="3" name="日期占位符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日期占位符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838200" y="1825625"/>
            <a:ext cx="5181600" cy="4351338"/>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日期占位符 4"/>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dirty="0"/>
              <a:t>单击此处编辑母版标题样式</a:t>
            </a:r>
            <a:endParaRPr lang="en-US" altLang="zh-CN" dirty="0"/>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altLang="zh-CN"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0" hangingPunct="0">
              <a:buFontTx/>
              <a:buNone/>
              <a:defRPr sz="1200" b="1">
                <a:solidFill>
                  <a:prstClr val="black">
                    <a:tint val="75000"/>
                  </a:prstClr>
                </a:solidFill>
                <a:ea typeface="华文中宋" panose="02010600040101010101" pitchFamily="2" charset="-122"/>
              </a:defRPr>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0" hangingPunct="0">
              <a:buFontTx/>
              <a:buNone/>
              <a:defRPr sz="1200" b="1">
                <a:solidFill>
                  <a:prstClr val="black">
                    <a:tint val="75000"/>
                  </a:prstClr>
                </a:solidFill>
                <a:ea typeface="华文中宋" panose="02010600040101010101" pitchFamily="2" charset="-122"/>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0" hangingPunct="0">
              <a:buFontTx/>
              <a:buNone/>
              <a:defRPr sz="1200" b="1">
                <a:solidFill>
                  <a:prstClr val="black">
                    <a:tint val="75000"/>
                  </a:prstClr>
                </a:solidFill>
                <a:ea typeface="华文中宋" panose="02010600040101010101" pitchFamily="2" charset="-122"/>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74AF0729-2CFE-48C4-8BCA-E0DA8D2365BC}"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panose="0201060004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Impact" panose="020B080603090205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jpeg"/><Relationship Id="rId1" Type="http://schemas.openxmlformats.org/officeDocument/2006/relationships/image" Target="../media/image10.emf"/></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0" y="2087563"/>
            <a:ext cx="12192000" cy="255905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2000" b="1" i="0" u="none" strike="noStrike" kern="1200" cap="none" spc="0" normalizeH="0" baseline="0" noProof="0" dirty="0">
              <a:ln>
                <a:noFill/>
              </a:ln>
              <a:solidFill>
                <a:prstClr val="white">
                  <a:alpha val="50000"/>
                </a:prstClr>
              </a:solidFill>
              <a:effectLst/>
              <a:uLnTx/>
              <a:uFillTx/>
              <a:latin typeface="Arial" panose="020B0604020202020204"/>
              <a:ea typeface="微软雅黑" panose="020B0503020204020204" pitchFamily="34" charset="-122"/>
              <a:cs typeface="+mn-cs"/>
            </a:endParaRPr>
          </a:p>
        </p:txBody>
      </p:sp>
      <p:sp>
        <p:nvSpPr>
          <p:cNvPr id="5123" name="标题 1"/>
          <p:cNvSpPr>
            <a:spLocks noGrp="1"/>
          </p:cNvSpPr>
          <p:nvPr>
            <p:ph type="ctrTitle"/>
          </p:nvPr>
        </p:nvSpPr>
        <p:spPr>
          <a:xfrm>
            <a:off x="1524000" y="1933575"/>
            <a:ext cx="9144000" cy="1992313"/>
          </a:xfrm>
        </p:spPr>
        <p:txBody>
          <a:bodyPr vert="horz" wrap="square" lIns="91440" tIns="45720" rIns="91440" bIns="45720" anchor="b"/>
          <a:lstStyle/>
          <a:p>
            <a:pPr eaLnBrk="1" hangingPunct="1">
              <a:buClrTx/>
              <a:buSzTx/>
              <a:buFontTx/>
            </a:pPr>
            <a:r>
              <a:rPr lang="zh-CN" altLang="en-US" sz="5400" b="1" kern="1200" dirty="0">
                <a:latin typeface="+mj-lt"/>
                <a:ea typeface="+mj-ea"/>
                <a:cs typeface="+mj-cs"/>
              </a:rPr>
              <a:t>第二讲    专利</a:t>
            </a:r>
            <a:br>
              <a:rPr lang="zh-CN" altLang="en-US" sz="5400" b="1" kern="1200" dirty="0">
                <a:latin typeface="+mj-lt"/>
                <a:ea typeface="+mj-ea"/>
                <a:cs typeface="+mj-cs"/>
              </a:rPr>
            </a:br>
            <a:endParaRPr lang="zh-CN" altLang="zh-CN" b="1" kern="1200" dirty="0">
              <a:latin typeface="+mj-lt"/>
              <a:ea typeface="+mj-ea"/>
              <a:cs typeface="+mj-cs"/>
            </a:endParaRPr>
          </a:p>
        </p:txBody>
      </p:sp>
      <p:sp>
        <p:nvSpPr>
          <p:cNvPr id="5124" name="副标题 2"/>
          <p:cNvSpPr>
            <a:spLocks noGrp="1"/>
          </p:cNvSpPr>
          <p:nvPr>
            <p:ph type="subTitle" idx="1"/>
          </p:nvPr>
        </p:nvSpPr>
        <p:spPr>
          <a:xfrm>
            <a:off x="1524000" y="4005263"/>
            <a:ext cx="9144000" cy="1971675"/>
          </a:xfrm>
        </p:spPr>
        <p:txBody>
          <a:bodyPr vert="horz" wrap="square" lIns="91440" tIns="45720" rIns="91440" bIns="45720" anchor="t"/>
          <a:lstStyle/>
          <a:p>
            <a:pPr eaLnBrk="1" hangingPunct="1">
              <a:buClrTx/>
              <a:buSzTx/>
            </a:pPr>
            <a:endParaRPr lang="zh-CN" altLang="en-US" sz="2800" kern="1200" dirty="0">
              <a:latin typeface="+mn-lt"/>
              <a:ea typeface="+mn-ea"/>
              <a:cs typeface="+mn-cs"/>
            </a:endParaRPr>
          </a:p>
        </p:txBody>
      </p:sp>
      <p:pic>
        <p:nvPicPr>
          <p:cNvPr id="5125" name="图片 5" descr="横版组合——透明.png"/>
          <p:cNvPicPr>
            <a:picLocks noChangeAspect="1"/>
          </p:cNvPicPr>
          <p:nvPr/>
        </p:nvPicPr>
        <p:blipFill>
          <a:blip r:embed="rId2"/>
          <a:stretch>
            <a:fillRect/>
          </a:stretch>
        </p:blipFill>
        <p:spPr>
          <a:xfrm>
            <a:off x="3524250" y="698500"/>
            <a:ext cx="5143500" cy="1079500"/>
          </a:xfrm>
          <a:prstGeom prst="rect">
            <a:avLst/>
          </a:prstGeom>
          <a:noFill/>
          <a:ln w="9525">
            <a:noFill/>
          </a:ln>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4000" b="1" i="0" u="none" strike="noStrike" kern="1200" cap="none" spc="0" normalizeH="0" baseline="0" noProof="0" dirty="0">
                <a:ln>
                  <a:noFill/>
                </a:ln>
                <a:solidFill>
                  <a:schemeClr val="accent1">
                    <a:satMod val="150000"/>
                  </a:schemeClr>
                </a:solidFill>
                <a:effectLst/>
                <a:uLnTx/>
                <a:uFillTx/>
                <a:latin typeface="Arial" panose="020B0604020202020204" pitchFamily="34" charset="0"/>
                <a:ea typeface="+mj-ea"/>
                <a:cs typeface="+mj-cs"/>
              </a:rPr>
              <a:t>（五）我国专利法保护的三种对象</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12296" name="AutoShape 8"/>
          <p:cNvSpPr>
            <a:spLocks noGrp="1" noChangeArrowheads="1"/>
          </p:cNvSpPr>
          <p:nvPr>
            <p:ph idx="1"/>
          </p:nvPr>
        </p:nvSpPr>
        <p:spPr bwMode="gray">
          <a:xfrm>
            <a:off x="1847850" y="2708275"/>
            <a:ext cx="3276600" cy="3011488"/>
          </a:xfrm>
          <a:prstGeom prst="chevron">
            <a:avLst>
              <a:gd name="adj" fmla="val 18915"/>
            </a:avLst>
          </a:prstGeom>
          <a:gradFill rotWithShape="1">
            <a:gsLst>
              <a:gs pos="0">
                <a:schemeClr val="accent1"/>
              </a:gs>
              <a:gs pos="100000">
                <a:schemeClr val="accent1">
                  <a:gamma/>
                  <a:shade val="46275"/>
                  <a:invGamma/>
                </a:schemeClr>
              </a:gs>
            </a:gsLst>
            <a:lin ang="0" scaled="1"/>
          </a:gradFill>
          <a:ln w="38100">
            <a:solidFill>
              <a:srgbClr val="EAEAEA"/>
            </a:solidFill>
          </a:ln>
          <a:effectLst>
            <a:outerShdw dist="109250" dir="3267739" algn="ctr" rotWithShape="0">
              <a:srgbClr val="333333">
                <a:alpha val="50000"/>
              </a:srgbClr>
            </a:outerShdw>
          </a:effectLst>
        </p:spPr>
        <p:txBody>
          <a:bodyPr vert="horz" wrap="square" lIns="91440" tIns="45720" rIns="91440" bIns="45720" numCol="1" rtlCol="0" anchor="t" anchorCtr="0" compatLnSpc="1">
            <a:normAutofit/>
          </a:bodyPr>
          <a:lstStyle/>
          <a:p>
            <a:pPr marL="438785" marR="0" lvl="0" indent="-320040" algn="l" defTabSz="914400" rtl="0" eaLnBrk="1" fontAlgn="auto" latinLnBrk="0" hangingPunct="1">
              <a:lnSpc>
                <a:spcPct val="90000"/>
              </a:lnSpc>
              <a:spcBef>
                <a:spcPts val="0"/>
              </a:spcBef>
              <a:spcAft>
                <a:spcPts val="0"/>
              </a:spcAft>
              <a:buClrTx/>
              <a:buSzTx/>
              <a:buFont typeface="Arial" panose="020B0604020202020204" pitchFamily="34" charset="0"/>
              <a:buNone/>
              <a:defRPr/>
            </a:pPr>
            <a:r>
              <a:rPr kumimoji="0" lang="en-US" altLang="zh-CN" sz="2800" b="0" i="0" u="none" strike="noStrike" kern="1200" cap="none" spc="0" normalizeH="0" baseline="0" noProof="0" dirty="0">
                <a:ln>
                  <a:noFill/>
                </a:ln>
                <a:solidFill>
                  <a:schemeClr val="tx1"/>
                </a:solidFill>
                <a:effectLst/>
                <a:uLnTx/>
                <a:uFillTx/>
                <a:latin typeface="+mn-lt"/>
                <a:ea typeface="+mn-ea"/>
                <a:cs typeface="+mn-cs"/>
              </a:rPr>
              <a:t>  </a:t>
            </a:r>
            <a:r>
              <a:rPr kumimoji="0" lang="zh-CN" altLang="en-US" sz="2800" b="0" i="0" u="none" strike="noStrike" kern="1200" cap="none" spc="0" normalizeH="0" baseline="0" noProof="0" dirty="0">
                <a:ln>
                  <a:noFill/>
                </a:ln>
                <a:solidFill>
                  <a:schemeClr val="bg1"/>
                </a:solidFill>
                <a:effectLst/>
                <a:uLnTx/>
                <a:uFillTx/>
                <a:latin typeface="+mn-lt"/>
                <a:ea typeface="+mn-ea"/>
                <a:cs typeface="+mn-cs"/>
              </a:rPr>
              <a:t>是指对产品、方法或者其改进所提出的新的技术方案</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 </a:t>
            </a: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
        <p:nvSpPr>
          <p:cNvPr id="12291" name="AutoShape 3"/>
          <p:cNvSpPr>
            <a:spLocks noChangeArrowheads="1"/>
          </p:cNvSpPr>
          <p:nvPr/>
        </p:nvSpPr>
        <p:spPr bwMode="gray">
          <a:xfrm>
            <a:off x="7329488" y="2706688"/>
            <a:ext cx="2667000" cy="3022600"/>
          </a:xfrm>
          <a:prstGeom prst="chevron">
            <a:avLst>
              <a:gd name="adj" fmla="val 16468"/>
            </a:avLst>
          </a:prstGeom>
          <a:gradFill rotWithShape="1">
            <a:gsLst>
              <a:gs pos="0">
                <a:schemeClr val="accent2"/>
              </a:gs>
              <a:gs pos="100000">
                <a:schemeClr val="accent2">
                  <a:gamma/>
                  <a:shade val="46275"/>
                  <a:invGamma/>
                </a:schemeClr>
              </a:gs>
            </a:gsLst>
            <a:lin ang="0" scaled="1"/>
          </a:gradFill>
          <a:ln w="38100">
            <a:solidFill>
              <a:srgbClr val="EAEAEA"/>
            </a:solidFill>
            <a:miter lim="800000"/>
          </a:ln>
          <a:effectLst>
            <a:outerShdw dist="109250" dir="3267739" algn="ctr" rotWithShape="0">
              <a:srgbClr val="333333">
                <a:alpha val="50000"/>
              </a:srgbClr>
            </a:outerShdw>
          </a:effectLst>
        </p:spPr>
        <p:txBody>
          <a:bodyPr anchor="ctr">
            <a:spAutoFit/>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2292" name="AutoShape 4"/>
          <p:cNvSpPr>
            <a:spLocks noChangeArrowheads="1"/>
          </p:cNvSpPr>
          <p:nvPr/>
        </p:nvSpPr>
        <p:spPr bwMode="gray">
          <a:xfrm>
            <a:off x="4679950" y="2706688"/>
            <a:ext cx="3000375" cy="2970213"/>
          </a:xfrm>
          <a:prstGeom prst="chevron">
            <a:avLst>
              <a:gd name="adj" fmla="val 17842"/>
            </a:avLst>
          </a:prstGeom>
          <a:solidFill>
            <a:schemeClr val="accent5">
              <a:lumMod val="60000"/>
              <a:lumOff val="40000"/>
            </a:schemeClr>
          </a:solidFill>
          <a:ln w="38100">
            <a:solidFill>
              <a:srgbClr val="EAEAEA"/>
            </a:solidFill>
            <a:miter lim="800000"/>
          </a:ln>
          <a:effectLst>
            <a:outerShdw dist="109250" dir="3267739" algn="ctr" rotWithShape="0">
              <a:srgbClr val="333333">
                <a:alpha val="50000"/>
              </a:srgbClr>
            </a:outerShdw>
          </a:effectLst>
        </p:spPr>
        <p:txBody>
          <a:bodyPr anchor="ctr">
            <a:spAutoFit/>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2293" name="AutoShape 5"/>
          <p:cNvSpPr>
            <a:spLocks noChangeArrowheads="1"/>
          </p:cNvSpPr>
          <p:nvPr/>
        </p:nvSpPr>
        <p:spPr bwMode="gray">
          <a:xfrm>
            <a:off x="2371725" y="1973263"/>
            <a:ext cx="2057400" cy="574675"/>
          </a:xfrm>
          <a:prstGeom prst="roundRect">
            <a:avLst>
              <a:gd name="adj" fmla="val 50000"/>
            </a:avLst>
          </a:prstGeom>
          <a:gradFill rotWithShape="1">
            <a:gsLst>
              <a:gs pos="0">
                <a:schemeClr val="accent1"/>
              </a:gs>
              <a:gs pos="100000">
                <a:schemeClr val="accent1">
                  <a:gamma/>
                  <a:shade val="46275"/>
                  <a:invGamma/>
                </a:schemeClr>
              </a:gs>
            </a:gsLst>
            <a:lin ang="0" scaled="1"/>
          </a:gradFill>
          <a:ln w="38100" algn="ctr">
            <a:solidFill>
              <a:srgbClr val="FFFFFF"/>
            </a:solidFill>
            <a:round/>
          </a:ln>
          <a:effectLst>
            <a:outerShdw dist="63500" dir="3187806" algn="ctr" rotWithShape="0">
              <a:srgbClr val="001D3A"/>
            </a:outer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2000" b="1"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sym typeface="+mn-ea"/>
              </a:rPr>
              <a:t>发明</a:t>
            </a:r>
            <a:endParaRPr kumimoji="0" lang="zh-CN" altLang="en-US" sz="2000" b="1" i="0" u="none" strike="noStrike" kern="1200" cap="none" spc="0" normalizeH="0" baseline="0" noProof="0">
              <a:ln>
                <a:noFill/>
              </a:ln>
              <a:solidFill>
                <a:srgbClr val="FFFFFF"/>
              </a:solidFill>
              <a:effectLst/>
              <a:uLnTx/>
              <a:uFillTx/>
              <a:latin typeface="Arial" panose="020B0604020202020204" pitchFamily="34" charset="0"/>
              <a:ea typeface="微软雅黑" panose="020B0503020204020204" pitchFamily="34" charset="-122"/>
              <a:cs typeface="+mn-cs"/>
              <a:sym typeface="+mn-ea"/>
            </a:endParaRPr>
          </a:p>
        </p:txBody>
      </p:sp>
      <p:sp>
        <p:nvSpPr>
          <p:cNvPr id="15367" name="AutoShape 6"/>
          <p:cNvSpPr/>
          <p:nvPr/>
        </p:nvSpPr>
        <p:spPr>
          <a:xfrm>
            <a:off x="4953000" y="1876425"/>
            <a:ext cx="2057400" cy="574675"/>
          </a:xfrm>
          <a:prstGeom prst="roundRect">
            <a:avLst>
              <a:gd name="adj" fmla="val 50000"/>
            </a:avLst>
          </a:prstGeom>
          <a:solidFill>
            <a:srgbClr val="EC5464"/>
          </a:solidFill>
          <a:ln w="38100" cap="flat" cmpd="sng">
            <a:solidFill>
              <a:srgbClr val="FFFFFF"/>
            </a:solidFill>
            <a:prstDash val="solid"/>
            <a:headEnd type="none" w="med" len="med"/>
            <a:tailEnd type="none" w="med" len="med"/>
          </a:ln>
          <a:effectLst>
            <a:outerShdw dist="63500" dir="3187806" algn="ctr" rotWithShape="0">
              <a:srgbClr val="001D3A"/>
            </a:outerShdw>
          </a:effectLst>
        </p:spPr>
        <p:txBody>
          <a:bodyPr wrap="none"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000" b="1"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rPr>
              <a:t>实用新型</a:t>
            </a:r>
            <a:endParaRPr kumimoji="0" lang="zh-CN" altLang="en-US" sz="2000" b="1" i="0" u="none" strike="noStrike" kern="120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endParaRPr>
          </a:p>
        </p:txBody>
      </p:sp>
      <p:sp>
        <p:nvSpPr>
          <p:cNvPr id="12295" name="AutoShape 7"/>
          <p:cNvSpPr>
            <a:spLocks noChangeArrowheads="1"/>
          </p:cNvSpPr>
          <p:nvPr/>
        </p:nvSpPr>
        <p:spPr bwMode="gray">
          <a:xfrm>
            <a:off x="7680325" y="1776413"/>
            <a:ext cx="2057400" cy="574675"/>
          </a:xfrm>
          <a:prstGeom prst="roundRect">
            <a:avLst>
              <a:gd name="adj" fmla="val 50000"/>
            </a:avLst>
          </a:prstGeom>
          <a:gradFill rotWithShape="1">
            <a:gsLst>
              <a:gs pos="0">
                <a:schemeClr val="accent2"/>
              </a:gs>
              <a:gs pos="100000">
                <a:schemeClr val="accent2">
                  <a:gamma/>
                  <a:shade val="46275"/>
                  <a:invGamma/>
                </a:schemeClr>
              </a:gs>
            </a:gsLst>
            <a:lin ang="0" scaled="1"/>
          </a:gradFill>
          <a:ln w="38100" algn="ctr">
            <a:solidFill>
              <a:srgbClr val="FFFFFF"/>
            </a:solidFill>
            <a:round/>
          </a:ln>
          <a:effectLst>
            <a:outerShdw dist="63500" dir="3187806" algn="ctr" rotWithShape="0">
              <a:srgbClr val="001D3A"/>
            </a:outer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2000" b="1"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n-cs"/>
                <a:sym typeface="+mn-ea"/>
              </a:rPr>
              <a:t>外观设计</a:t>
            </a:r>
            <a:endParaRPr kumimoji="0" lang="zh-CN" altLang="en-US" sz="2000" b="1"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mn-cs"/>
              <a:sym typeface="+mn-ea"/>
            </a:endParaRPr>
          </a:p>
        </p:txBody>
      </p:sp>
      <p:sp>
        <p:nvSpPr>
          <p:cNvPr id="15369" name="Text Box 10"/>
          <p:cNvSpPr txBox="1"/>
          <p:nvPr/>
        </p:nvSpPr>
        <p:spPr>
          <a:xfrm>
            <a:off x="5087938" y="2997200"/>
            <a:ext cx="2379662" cy="1938338"/>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24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是指对产品的形状、构造或者其结合所提出的适于实用的新的技术方案 </a:t>
            </a:r>
            <a:endParaRPr kumimoji="0" lang="zh-CN" altLang="en-US" sz="24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endParaRPr>
          </a:p>
        </p:txBody>
      </p:sp>
      <p:sp>
        <p:nvSpPr>
          <p:cNvPr id="15370" name="Text Box 11"/>
          <p:cNvSpPr txBox="1"/>
          <p:nvPr/>
        </p:nvSpPr>
        <p:spPr>
          <a:xfrm>
            <a:off x="7853363" y="2997200"/>
            <a:ext cx="2198687" cy="2554545"/>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20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是指对产品</a:t>
            </a:r>
            <a:r>
              <a:rPr kumimoji="0" lang="zh-CN" altLang="en-US" sz="2000" b="0" i="0" u="none" strike="noStrike" kern="1200" cap="none" spc="0" normalizeH="0" baseline="0" noProof="0" dirty="0" smtClean="0">
                <a:ln>
                  <a:noFill/>
                </a:ln>
                <a:solidFill>
                  <a:srgbClr val="FFFFFF"/>
                </a:solidFill>
                <a:effectLst/>
                <a:uLnTx/>
                <a:uFillTx/>
                <a:latin typeface="Arial" panose="020B0604020202020204"/>
                <a:ea typeface="宋体" panose="02010600030101010101" pitchFamily="2" charset="-122"/>
                <a:cs typeface="+mn-cs"/>
              </a:rPr>
              <a:t>的</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整体或者局部的</a:t>
            </a:r>
            <a:r>
              <a:rPr kumimoji="0" lang="zh-CN" altLang="en-US" sz="2000" b="0" i="0" u="none" strike="noStrike" kern="1200" cap="none" spc="0" normalizeH="0" baseline="0" noProof="0" dirty="0" smtClean="0">
                <a:ln>
                  <a:noFill/>
                </a:ln>
                <a:solidFill>
                  <a:srgbClr val="FFFFFF"/>
                </a:solidFill>
                <a:effectLst/>
                <a:uLnTx/>
                <a:uFillTx/>
                <a:latin typeface="Arial" panose="020B0604020202020204"/>
                <a:ea typeface="宋体" panose="02010600030101010101" pitchFamily="2" charset="-122"/>
                <a:cs typeface="+mn-cs"/>
              </a:rPr>
              <a:t>形状</a:t>
            </a:r>
            <a:r>
              <a:rPr kumimoji="0" lang="zh-CN" altLang="en-US" sz="20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、图案或者其结合以及色彩与形状、图案的结合所作出的富有美感并适于工业应用的新设计。 </a:t>
            </a:r>
            <a:endParaRPr kumimoji="0" lang="zh-CN" altLang="en-US" sz="20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endParaRPr>
          </a:p>
        </p:txBody>
      </p:sp>
      <p:sp>
        <p:nvSpPr>
          <p:cNvPr id="15371" name="灯片编号占位符 10"/>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 name="Rectangle 2"/>
          <p:cNvSpPr>
            <a:spLocks noGrp="1" noChangeArrowheads="1"/>
          </p:cNvSpPr>
          <p:nvPr>
            <p:ph type="title"/>
          </p:nvPr>
        </p:nvSpPr>
        <p:spPr>
          <a:xfrm>
            <a:off x="1981200" y="274638"/>
            <a:ext cx="8229600" cy="542925"/>
          </a:xfrm>
        </p:spPr>
        <p:txBody>
          <a:bodyPr vert="horz" wrap="square" lIns="91440" tIns="45720" rIns="91440" bIns="45720" numCol="1" anchor="b" anchorCtr="0" compatLnSpc="1">
            <a:normAutofit fontScale="90000"/>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3200" b="1" i="0" u="none" strike="noStrike" kern="1200" cap="none" spc="0" normalizeH="0" baseline="0" noProof="0" dirty="0">
                <a:ln>
                  <a:noFill/>
                </a:ln>
                <a:solidFill>
                  <a:schemeClr val="accent1">
                    <a:satMod val="150000"/>
                  </a:schemeClr>
                </a:solidFill>
                <a:effectLst/>
                <a:uLnTx/>
                <a:uFillTx/>
                <a:latin typeface="+mj-lt"/>
                <a:ea typeface="+mj-ea"/>
                <a:cs typeface="+mj-cs"/>
              </a:rPr>
              <a:t>1</a:t>
            </a:r>
            <a:r>
              <a:rPr kumimoji="0" lang="zh-CN" altLang="en-US" sz="3200" b="1" i="0" u="none" strike="noStrike" kern="1200" cap="none" spc="0" normalizeH="0" baseline="0" noProof="0" dirty="0">
                <a:ln>
                  <a:noFill/>
                </a:ln>
                <a:solidFill>
                  <a:schemeClr val="accent1">
                    <a:satMod val="150000"/>
                  </a:schemeClr>
                </a:solidFill>
                <a:effectLst/>
                <a:uLnTx/>
                <a:uFillTx/>
                <a:latin typeface="+mj-lt"/>
                <a:ea typeface="+mj-ea"/>
                <a:cs typeface="+mj-cs"/>
              </a:rPr>
              <a:t>、发明与实用新型的比较</a:t>
            </a:r>
            <a:endParaRPr kumimoji="0" lang="zh-CN" altLang="en-US" sz="32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grpSp>
        <p:nvGrpSpPr>
          <p:cNvPr id="16387" name="Diagram 2"/>
          <p:cNvGrpSpPr>
            <a:grpSpLocks noChangeAspect="1"/>
          </p:cNvGrpSpPr>
          <p:nvPr/>
        </p:nvGrpSpPr>
        <p:grpSpPr>
          <a:xfrm>
            <a:off x="2208213" y="1773238"/>
            <a:ext cx="7138987" cy="4830762"/>
            <a:chOff x="1510" y="876"/>
            <a:chExt cx="2654" cy="2568"/>
          </a:xfrm>
        </p:grpSpPr>
        <p:sp>
          <p:nvSpPr>
            <p:cNvPr id="16396" name="AutoShape 3"/>
            <p:cNvSpPr>
              <a:spLocks noChangeAspect="1" noTextEdit="1"/>
            </p:cNvSpPr>
            <p:nvPr/>
          </p:nvSpPr>
          <p:spPr>
            <a:xfrm>
              <a:off x="1510" y="876"/>
              <a:ext cx="2654" cy="2568"/>
            </a:xfrm>
            <a:prstGeom prst="rect">
              <a:avLst/>
            </a:prstGeom>
            <a:noFill/>
            <a:ln w="9525">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6397" name="_s1028"/>
            <p:cNvSpPr>
              <a:spLocks noTextEdit="1"/>
            </p:cNvSpPr>
            <p:nvPr/>
          </p:nvSpPr>
          <p:spPr>
            <a:xfrm>
              <a:off x="2722" y="1679"/>
              <a:ext cx="963" cy="963"/>
            </a:xfrm>
            <a:prstGeom prst="ellipse">
              <a:avLst/>
            </a:prstGeom>
            <a:solidFill>
              <a:srgbClr val="FF9900">
                <a:alpha val="50195"/>
              </a:srgbClr>
            </a:solidFill>
            <a:ln w="4699" cap="flat" cmpd="sng">
              <a:solidFill>
                <a:schemeClr val="hlink"/>
              </a:solidFill>
              <a:prstDash val="solid"/>
              <a:headEnd type="none" w="med" len="med"/>
              <a:tailEnd type="none" w="med" len="me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6398" name="_s1029"/>
            <p:cNvSpPr/>
            <p:nvPr/>
          </p:nvSpPr>
          <p:spPr>
            <a:xfrm>
              <a:off x="3780" y="2040"/>
              <a:ext cx="297" cy="240"/>
            </a:xfrm>
            <a:prstGeom prst="rect">
              <a:avLst/>
            </a:prstGeom>
            <a:noFill/>
            <a:ln w="9525">
              <a:noFill/>
            </a:ln>
          </p:spPr>
          <p:txBody>
            <a:bodyPr wrap="none" lIns="0" tIns="0" rIns="0" bIns="0"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rPr>
                <a:t>实用新型</a:t>
              </a:r>
              <a:endParaRPr kumimoji="0" lang="zh-CN" altLang="en-US" sz="14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endParaRPr>
            </a:p>
          </p:txBody>
        </p:sp>
        <p:sp>
          <p:nvSpPr>
            <p:cNvPr id="16399" name="_s1030"/>
            <p:cNvSpPr>
              <a:spLocks noTextEdit="1"/>
            </p:cNvSpPr>
            <p:nvPr/>
          </p:nvSpPr>
          <p:spPr>
            <a:xfrm>
              <a:off x="1989" y="1679"/>
              <a:ext cx="963" cy="963"/>
            </a:xfrm>
            <a:prstGeom prst="ellipse">
              <a:avLst/>
            </a:prstGeom>
            <a:solidFill>
              <a:srgbClr val="008080">
                <a:alpha val="50195"/>
              </a:srgbClr>
            </a:solidFill>
            <a:ln w="4699" cap="flat" cmpd="sng">
              <a:solidFill>
                <a:schemeClr val="folHlink"/>
              </a:solidFill>
              <a:prstDash val="solid"/>
              <a:headEnd type="none" w="med" len="med"/>
              <a:tailEnd type="none" w="med" len="me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6400" name="_s1031"/>
            <p:cNvSpPr/>
            <p:nvPr/>
          </p:nvSpPr>
          <p:spPr>
            <a:xfrm>
              <a:off x="1596" y="2040"/>
              <a:ext cx="297" cy="240"/>
            </a:xfrm>
            <a:prstGeom prst="rect">
              <a:avLst/>
            </a:prstGeom>
            <a:noFill/>
            <a:ln w="9525">
              <a:noFill/>
            </a:ln>
          </p:spPr>
          <p:txBody>
            <a:bodyPr wrap="none" lIns="0" tIns="0" rIns="0" bIns="0"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rPr>
                <a:t>发明</a:t>
              </a:r>
              <a:endParaRPr kumimoji="0" lang="zh-CN" altLang="en-US" sz="14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endParaRPr>
            </a:p>
          </p:txBody>
        </p:sp>
      </p:grpSp>
      <p:sp>
        <p:nvSpPr>
          <p:cNvPr id="16388" name="Rectangle 3"/>
          <p:cNvSpPr>
            <a:spLocks noGrp="1"/>
          </p:cNvSpPr>
          <p:nvPr>
            <p:ph type="body" sz="half" idx="4294967295"/>
          </p:nvPr>
        </p:nvSpPr>
        <p:spPr>
          <a:xfrm>
            <a:off x="1981200" y="1428750"/>
            <a:ext cx="8686800" cy="1771650"/>
          </a:xfrm>
        </p:spPr>
        <p:txBody>
          <a:bodyPr vert="horz" wrap="square" lIns="91440" tIns="45720" rIns="91440" bIns="45720" anchor="t"/>
          <a:lstStyle>
            <a:lvl1pPr lvl="0">
              <a:buClrTx/>
              <a:buSzTx/>
              <a:buFont typeface="Arial" panose="020B0604020202020204" pitchFamily="34" charset="0"/>
              <a:defRPr sz="2400"/>
            </a:lvl1pPr>
            <a:lvl2pPr lvl="1">
              <a:buClrTx/>
              <a:buSzTx/>
              <a:buFont typeface="Arial" panose="020B0604020202020204" pitchFamily="34" charset="0"/>
              <a:defRPr sz="2000"/>
            </a:lvl2pPr>
            <a:lvl3pPr lvl="2">
              <a:buClrTx/>
              <a:buSzTx/>
              <a:buFont typeface="Arial" panose="020B0604020202020204" pitchFamily="34" charset="0"/>
              <a:defRPr sz="1800"/>
            </a:lvl3pPr>
            <a:lvl4pPr lvl="3">
              <a:buClrTx/>
              <a:buSzTx/>
              <a:buFont typeface="Arial" panose="020B0604020202020204" pitchFamily="34" charset="0"/>
              <a:defRPr sz="1800"/>
            </a:lvl4pPr>
            <a:lvl5pPr lvl="4">
              <a:buClrTx/>
              <a:buSzTx/>
              <a:buFont typeface="Arial" panose="020B0604020202020204" pitchFamily="34" charset="0"/>
              <a:defRPr sz="1800"/>
            </a:lvl5pPr>
          </a:lstStyle>
          <a:p>
            <a:pPr lvl="0" eaLnBrk="1" hangingPunct="1"/>
            <a:r>
              <a:rPr lang="zh-CN" altLang="en-US" sz="2800" b="1" dirty="0"/>
              <a:t>共同点：都是技术方案</a:t>
            </a:r>
            <a:endParaRPr lang="zh-CN" altLang="en-US" sz="2800" b="1" dirty="0"/>
          </a:p>
          <a:p>
            <a:pPr lvl="0" eaLnBrk="1" hangingPunct="1"/>
            <a:r>
              <a:rPr lang="zh-CN" altLang="en-US" sz="2800" b="1" dirty="0"/>
              <a:t>不同点</a:t>
            </a:r>
            <a:r>
              <a:rPr lang="zh-CN" altLang="en-US" b="1" dirty="0"/>
              <a:t>： </a:t>
            </a:r>
            <a:r>
              <a:rPr lang="en-US" altLang="zh-CN" b="1" dirty="0"/>
              <a:t>1</a:t>
            </a:r>
            <a:r>
              <a:rPr lang="zh-CN" altLang="en-US" b="1" dirty="0"/>
              <a:t>、保护对象不同；  </a:t>
            </a:r>
            <a:r>
              <a:rPr lang="en-US" altLang="zh-CN" b="1" dirty="0"/>
              <a:t>2</a:t>
            </a:r>
            <a:r>
              <a:rPr lang="zh-CN" altLang="en-US" b="1" dirty="0"/>
              <a:t>、保护标准不同；</a:t>
            </a:r>
            <a:endParaRPr lang="zh-CN" altLang="en-US" b="1" dirty="0"/>
          </a:p>
          <a:p>
            <a:pPr lvl="0" eaLnBrk="1" hangingPunct="1"/>
            <a:r>
              <a:rPr lang="zh-CN" altLang="en-US" b="1" dirty="0"/>
              <a:t>                   </a:t>
            </a:r>
            <a:r>
              <a:rPr lang="en-US" altLang="zh-CN" b="1" dirty="0"/>
              <a:t>3</a:t>
            </a:r>
            <a:r>
              <a:rPr lang="zh-CN" altLang="en-US" b="1" dirty="0"/>
              <a:t>、保护期限不同；  </a:t>
            </a:r>
            <a:r>
              <a:rPr lang="en-US" altLang="zh-CN" b="1" dirty="0"/>
              <a:t>4</a:t>
            </a:r>
            <a:r>
              <a:rPr lang="zh-CN" altLang="en-US" b="1" dirty="0"/>
              <a:t>、审批程序不同。</a:t>
            </a:r>
            <a:endParaRPr lang="zh-CN" altLang="en-US" b="1" dirty="0"/>
          </a:p>
          <a:p>
            <a:pPr lvl="0" eaLnBrk="1" hangingPunct="1"/>
            <a:endParaRPr lang="zh-CN" altLang="en-US" sz="2800" dirty="0"/>
          </a:p>
          <a:p>
            <a:pPr lvl="0" eaLnBrk="1" hangingPunct="1"/>
            <a:endParaRPr lang="zh-CN" altLang="en-US" sz="2800" dirty="0"/>
          </a:p>
          <a:p>
            <a:pPr lvl="0" eaLnBrk="1" hangingPunct="1"/>
            <a:endParaRPr lang="zh-CN" altLang="en-US" sz="2800" dirty="0"/>
          </a:p>
        </p:txBody>
      </p:sp>
      <p:sp>
        <p:nvSpPr>
          <p:cNvPr id="16389" name="Text Box 10"/>
          <p:cNvSpPr txBox="1"/>
          <p:nvPr/>
        </p:nvSpPr>
        <p:spPr>
          <a:xfrm>
            <a:off x="3962400" y="3714750"/>
            <a:ext cx="914400" cy="14462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发明</a:t>
            </a:r>
            <a:endPar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6390" name="Text Box 11"/>
          <p:cNvSpPr txBox="1"/>
          <p:nvPr/>
        </p:nvSpPr>
        <p:spPr>
          <a:xfrm>
            <a:off x="6172200" y="3786188"/>
            <a:ext cx="1447800" cy="1446212"/>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实用新型</a:t>
            </a:r>
            <a:endPar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6391" name="Text Box 12"/>
          <p:cNvSpPr txBox="1"/>
          <p:nvPr/>
        </p:nvSpPr>
        <p:spPr>
          <a:xfrm>
            <a:off x="2514600" y="6172200"/>
            <a:ext cx="6781800" cy="769938"/>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    </a:t>
            </a:r>
            <a:endParaRPr kumimoji="0" lang="zh-CN" altLang="en-US" sz="4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6392" name="AutoShape 13"/>
          <p:cNvSpPr/>
          <p:nvPr/>
        </p:nvSpPr>
        <p:spPr>
          <a:xfrm>
            <a:off x="8458200" y="4495800"/>
            <a:ext cx="1898650" cy="1336675"/>
          </a:xfrm>
          <a:prstGeom prst="borderCallout1">
            <a:avLst>
              <a:gd name="adj1" fmla="val 8551"/>
              <a:gd name="adj2" fmla="val -4014"/>
              <a:gd name="adj3" fmla="val -40144"/>
              <a:gd name="adj4" fmla="val -52926"/>
            </a:avLst>
          </a:prstGeom>
          <a:solidFill>
            <a:schemeClr val="accent1"/>
          </a:solidFill>
          <a:ln w="9525" cap="flat" cmpd="sng">
            <a:solidFill>
              <a:schemeClr val="tx1"/>
            </a:solidFill>
            <a:prstDash val="solid"/>
            <a:miter/>
            <a:headEnd type="none" w="med" len="med"/>
            <a:tailEnd type="none" w="med" len="med"/>
          </a:ln>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只适用用实用新型保护的技术方案：创造性低的技术方案</a:t>
            </a:r>
            <a:endParaRPr kumimoji="0" lang="zh-CN" altLang="en-US" sz="18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endParaRPr>
          </a:p>
        </p:txBody>
      </p:sp>
      <p:sp>
        <p:nvSpPr>
          <p:cNvPr id="16393" name="AutoShape 14"/>
          <p:cNvSpPr/>
          <p:nvPr/>
        </p:nvSpPr>
        <p:spPr>
          <a:xfrm>
            <a:off x="1676400" y="4648200"/>
            <a:ext cx="1828800" cy="1219200"/>
          </a:xfrm>
          <a:prstGeom prst="borderCallout2">
            <a:avLst>
              <a:gd name="adj1" fmla="val 9375"/>
              <a:gd name="adj2" fmla="val 104167"/>
              <a:gd name="adj3" fmla="val 9375"/>
              <a:gd name="adj4" fmla="val 123176"/>
              <a:gd name="adj5" fmla="val -86329"/>
              <a:gd name="adj6" fmla="val 142190"/>
            </a:avLst>
          </a:prstGeom>
          <a:solidFill>
            <a:schemeClr val="accent1"/>
          </a:solidFill>
          <a:ln w="9525" cap="flat" cmpd="sng">
            <a:solidFill>
              <a:schemeClr val="tx1"/>
            </a:solidFill>
            <a:prstDash val="solid"/>
            <a:miter/>
            <a:headEnd type="none" w="med" len="med"/>
            <a:tailEnd type="none" w="med" len="med"/>
          </a:ln>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0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只适合用发明保护的技术方案：方法、没有形状的产品</a:t>
            </a:r>
            <a:endParaRPr kumimoji="0" lang="zh-CN" altLang="en-US" sz="20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endParaRPr>
          </a:p>
        </p:txBody>
      </p:sp>
      <p:sp>
        <p:nvSpPr>
          <p:cNvPr id="16394" name="AutoShape 15"/>
          <p:cNvSpPr/>
          <p:nvPr/>
        </p:nvSpPr>
        <p:spPr>
          <a:xfrm>
            <a:off x="5791200" y="5295900"/>
            <a:ext cx="2209800" cy="1104900"/>
          </a:xfrm>
          <a:prstGeom prst="borderCallout1">
            <a:avLst>
              <a:gd name="adj1" fmla="val 10343"/>
              <a:gd name="adj2" fmla="val -3449"/>
              <a:gd name="adj3" fmla="val -106898"/>
              <a:gd name="adj4" fmla="val -3449"/>
            </a:avLst>
          </a:prstGeom>
          <a:solidFill>
            <a:schemeClr val="accent1"/>
          </a:solidFill>
          <a:ln w="9525" cap="flat" cmpd="sng">
            <a:solidFill>
              <a:schemeClr val="tx1"/>
            </a:solidFill>
            <a:prstDash val="solid"/>
            <a:miter/>
            <a:headEnd type="none" w="med" len="med"/>
            <a:tailEnd type="none" w="med" len="med"/>
          </a:ln>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既能用发明又能用实用新型保护的技术方案</a:t>
            </a:r>
            <a:endParaRPr kumimoji="0" lang="zh-CN" altLang="en-US" sz="18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6395" name="灯片编号占位符 10"/>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838200" y="1243330"/>
            <a:ext cx="10515600" cy="5158740"/>
          </a:xfrm>
        </p:spPr>
        <p:txBody>
          <a:bodyPr/>
          <a:lstStyle/>
          <a:p>
            <a:r>
              <a:rPr lang="zh-CN" altLang="en-US"/>
              <a:t>吴某于2005年9月1日向国家知识产权局提出名称为“一种广告的发布方法及其专用卡片”的发明专利申请，申请号为200510060595.0。本专利申请的权利要求为：“1、一种广告的发布方法，其特征在于步骤依次为：a)企业组成企业联盟；b)企业联盟统一编辑广告宣传卡，然后印刷广告宣传卡；c)企业联盟中的企业将所述的广告宣传卡包装在各自的商品中进行销售；使商品的使用者打开不同商品的包装获得所述的广告宣传卡，从而达到广告宣传的效果。”</a:t>
            </a:r>
            <a:endParaRPr lang="zh-CN" altLang="en-US"/>
          </a:p>
          <a:p>
            <a:r>
              <a:rPr lang="zh-CN" altLang="en-US"/>
              <a:t>由于本专利申请权利要求既没有采用技术手段或者利用自然规律，也未解决技术问题和产生技术效果，故不属于对产品、方法或者其改进所提出的新的技术方案。[ 北京市高级人民法院（2010）高行终字第403号行政判决。]</a:t>
            </a:r>
            <a:endParaRPr lang="zh-CN" altLang="en-US"/>
          </a:p>
        </p:txBody>
      </p:sp>
      <p:sp>
        <p:nvSpPr>
          <p:cNvPr id="3" name="标题 2"/>
          <p:cNvSpPr>
            <a:spLocks noGrp="1"/>
          </p:cNvSpPr>
          <p:nvPr>
            <p:ph type="title"/>
          </p:nvPr>
        </p:nvSpPr>
        <p:spPr/>
        <p:txBody>
          <a:bodyPr/>
          <a:lstStyle/>
          <a:p>
            <a:r>
              <a:rPr lang="zh-CN" altLang="en-US">
                <a:sym typeface="+mn-ea"/>
              </a:rPr>
              <a:t>只有技术方案才能申请发明或实用新型专利</a:t>
            </a:r>
            <a:endParaRPr lang="zh-CN" altLang="en-US">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2</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、外观设计专利</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17411" name="Rectangle 3"/>
          <p:cNvSpPr>
            <a:spLocks noGrp="1"/>
          </p:cNvSpPr>
          <p:nvPr>
            <p:ph idx="1"/>
          </p:nvPr>
        </p:nvSpPr>
        <p:spPr>
          <a:xfrm>
            <a:off x="838200" y="1341438"/>
            <a:ext cx="10515600" cy="5060950"/>
          </a:xfrm>
        </p:spPr>
        <p:txBody>
          <a:bodyPr vert="horz" wrap="square" lIns="91440" tIns="45720" rIns="91440" bIns="45720" anchor="t"/>
          <a:lstStyle/>
          <a:p>
            <a:pPr eaLnBrk="1" hangingPunct="1">
              <a:lnSpc>
                <a:spcPct val="150000"/>
              </a:lnSpc>
              <a:buFont typeface="Wingdings 2" panose="05020102010507070707" pitchFamily="18" charset="2"/>
              <a:buNone/>
            </a:pPr>
            <a:r>
              <a:rPr lang="zh-CN" altLang="en-US" dirty="0">
                <a:latin typeface="宋体" panose="02010600030101010101" pitchFamily="2" charset="-122"/>
                <a:ea typeface="宋体" panose="02010600030101010101" pitchFamily="2" charset="-122"/>
              </a:rPr>
              <a:t>外观设计专利的要件</a:t>
            </a:r>
            <a:endParaRPr lang="zh-CN" altLang="en-US" dirty="0">
              <a:latin typeface="宋体" panose="02010600030101010101" pitchFamily="2" charset="-122"/>
              <a:ea typeface="宋体" panose="02010600030101010101" pitchFamily="2" charset="-122"/>
            </a:endParaRPr>
          </a:p>
          <a:p>
            <a:pPr eaLnBrk="1" hangingPunct="1">
              <a:lnSpc>
                <a:spcPct val="150000"/>
              </a:lnSpc>
              <a:buFont typeface="Wingdings 2" panose="05020102010507070707" pitchFamily="18" charset="2"/>
              <a:buNone/>
            </a:pPr>
            <a:r>
              <a:rPr lang="zh-CN" altLang="en-US" dirty="0">
                <a:latin typeface="宋体" panose="02010600030101010101" pitchFamily="2" charset="-122"/>
                <a:ea typeface="宋体" panose="02010600030101010101" pitchFamily="2" charset="-122"/>
              </a:rPr>
              <a:t>  形状、图案和色彩；</a:t>
            </a:r>
            <a:endParaRPr lang="zh-CN" altLang="en-US" dirty="0">
              <a:latin typeface="宋体" panose="02010600030101010101" pitchFamily="2" charset="-122"/>
              <a:ea typeface="宋体" panose="02010600030101010101" pitchFamily="2" charset="-122"/>
            </a:endParaRPr>
          </a:p>
          <a:p>
            <a:pPr eaLnBrk="1" hangingPunct="1">
              <a:lnSpc>
                <a:spcPct val="150000"/>
              </a:lnSpc>
              <a:buFont typeface="Wingdings 2" panose="05020102010507070707" pitchFamily="18" charset="2"/>
              <a:buNone/>
            </a:pPr>
            <a:r>
              <a:rPr lang="zh-CN" altLang="en-US" dirty="0">
                <a:latin typeface="宋体" panose="02010600030101010101" pitchFamily="2" charset="-122"/>
                <a:ea typeface="宋体" panose="02010600030101010101" pitchFamily="2" charset="-122"/>
              </a:rPr>
              <a:t>  外观设计必须运用于具体产品上面；</a:t>
            </a:r>
            <a:endParaRPr lang="zh-CN" altLang="en-US" dirty="0">
              <a:latin typeface="宋体" panose="02010600030101010101" pitchFamily="2" charset="-122"/>
              <a:ea typeface="宋体" panose="02010600030101010101" pitchFamily="2" charset="-122"/>
            </a:endParaRPr>
          </a:p>
          <a:p>
            <a:pPr eaLnBrk="1" hangingPunct="1">
              <a:lnSpc>
                <a:spcPct val="150000"/>
              </a:lnSpc>
              <a:buFont typeface="Wingdings 2" panose="05020102010507070707" pitchFamily="18" charset="2"/>
              <a:buNone/>
            </a:pPr>
            <a:r>
              <a:rPr lang="zh-CN" altLang="en-US" dirty="0">
                <a:latin typeface="宋体" panose="02010600030101010101" pitchFamily="2" charset="-122"/>
                <a:ea typeface="宋体" panose="02010600030101010101" pitchFamily="2" charset="-122"/>
              </a:rPr>
              <a:t>  外观设计必须有美感；</a:t>
            </a:r>
            <a:endParaRPr lang="zh-CN" altLang="en-US" dirty="0">
              <a:latin typeface="宋体" panose="02010600030101010101" pitchFamily="2" charset="-122"/>
              <a:ea typeface="宋体" panose="02010600030101010101" pitchFamily="2" charset="-122"/>
            </a:endParaRPr>
          </a:p>
          <a:p>
            <a:pPr eaLnBrk="1" hangingPunct="1">
              <a:lnSpc>
                <a:spcPct val="150000"/>
              </a:lnSpc>
              <a:buFont typeface="Wingdings 2" panose="05020102010507070707" pitchFamily="18" charset="2"/>
              <a:buNone/>
            </a:pPr>
            <a:r>
              <a:rPr lang="zh-CN" altLang="en-US" dirty="0">
                <a:latin typeface="宋体" panose="02010600030101010101" pitchFamily="2" charset="-122"/>
                <a:ea typeface="宋体" panose="02010600030101010101" pitchFamily="2" charset="-122"/>
              </a:rPr>
              <a:t>  外观设计必须于工业上应用 。</a:t>
            </a:r>
            <a:endParaRPr lang="zh-CN" altLang="en-US" dirty="0">
              <a:latin typeface="宋体" panose="02010600030101010101" pitchFamily="2" charset="-122"/>
              <a:ea typeface="宋体" panose="02010600030101010101" pitchFamily="2" charset="-122"/>
            </a:endParaRPr>
          </a:p>
        </p:txBody>
      </p:sp>
      <p:sp>
        <p:nvSpPr>
          <p:cNvPr id="17412"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不能重复生产的手工艺品不属于外观设计保护的对象</a:t>
            </a:r>
            <a:endParaRPr lang="zh-CN" altLang="en-US"/>
          </a:p>
        </p:txBody>
      </p:sp>
      <p:sp>
        <p:nvSpPr>
          <p:cNvPr id="6" name="内容占位符 5"/>
          <p:cNvSpPr>
            <a:spLocks noGrp="1"/>
          </p:cNvSpPr>
          <p:nvPr>
            <p:ph sz="half" idx="2"/>
          </p:nvPr>
        </p:nvSpPr>
        <p:spPr>
          <a:xfrm>
            <a:off x="3319145" y="1825625"/>
            <a:ext cx="8034655" cy="4351655"/>
          </a:xfrm>
        </p:spPr>
        <p:txBody>
          <a:bodyPr/>
          <a:lstStyle/>
          <a:p>
            <a:r>
              <a:rPr lang="zh-CN" altLang="en-US"/>
              <a:t>本专利中的树枝灯的生产首先需要捆扎多根枝条，这难以保证手工生产出的每一把树枝都完全一样；其次，树枝上的灯泡是缠绕上去的，同样难以保证生产出的所有产品上灯泡的缠绕方向、位置、以及与树枝相配后的外观完全一样。可见，大批量生产的树枝灯无法保证具有确定的形状、其外观均是完全一致的，因此本专利是不能重复生产的手工艺品，不属于外观设计专利保护客体。[ 国家知识产权局专利复审委员会第10129号无效决定。]</a:t>
            </a:r>
            <a:endParaRPr lang="zh-CN" altLang="en-US"/>
          </a:p>
        </p:txBody>
      </p:sp>
      <p:pic>
        <p:nvPicPr>
          <p:cNvPr id="2" name="内容占位符 -2147482624" descr="000003"/>
          <p:cNvPicPr>
            <a:picLocks noGrp="1" noChangeAspect="1"/>
          </p:cNvPicPr>
          <p:nvPr>
            <p:ph sz="half" idx="1"/>
          </p:nvPr>
        </p:nvPicPr>
        <p:blipFill>
          <a:blip r:embed="rId1"/>
          <a:stretch>
            <a:fillRect/>
          </a:stretch>
        </p:blipFill>
        <p:spPr>
          <a:xfrm>
            <a:off x="1133475" y="1826260"/>
            <a:ext cx="2185670" cy="4516120"/>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（六）我国专利法中不授予专利的客体</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18435"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sz="2400" dirty="0"/>
              <a:t>第五条</a:t>
            </a:r>
            <a:r>
              <a:rPr lang="zh-CN" altLang="en-US" sz="2000" dirty="0"/>
              <a:t>对违反法律、社会公德或者妨害公共利益的发明创造，不授予专利权。</a:t>
            </a:r>
            <a:br>
              <a:rPr lang="zh-CN" altLang="en-US" sz="2000" dirty="0"/>
            </a:br>
            <a:r>
              <a:rPr lang="zh-CN" altLang="en-US" sz="2000" dirty="0"/>
              <a:t>    对违反法律、行政法规的规定获取或者利用遗传资源，并依赖该遗传资源完成的发明创造，不授予专利权。</a:t>
            </a:r>
            <a:r>
              <a:rPr lang="zh-CN" altLang="en-US" dirty="0"/>
              <a:t> </a:t>
            </a:r>
            <a:endParaRPr lang="zh-CN" altLang="en-US" sz="2400" dirty="0"/>
          </a:p>
          <a:p>
            <a:pPr eaLnBrk="1" hangingPunct="1"/>
            <a:r>
              <a:rPr lang="zh-CN" altLang="en-US" sz="2400" dirty="0"/>
              <a:t>第二十五条 对下列各项，不授予专利权： </a:t>
            </a:r>
            <a:endParaRPr lang="zh-CN" altLang="en-US" sz="2400" dirty="0"/>
          </a:p>
          <a:p>
            <a:pPr eaLnBrk="1" hangingPunct="1">
              <a:buFont typeface="Wingdings 2" panose="05020102010507070707" pitchFamily="18" charset="2"/>
              <a:buNone/>
            </a:pPr>
            <a:r>
              <a:rPr lang="zh-CN" altLang="en-US" dirty="0"/>
              <a:t>     </a:t>
            </a:r>
            <a:r>
              <a:rPr lang="zh-CN" altLang="en-US" sz="2000" dirty="0"/>
              <a:t>（一）科学发现；</a:t>
            </a:r>
            <a:br>
              <a:rPr lang="zh-CN" altLang="en-US" sz="2000" dirty="0"/>
            </a:br>
            <a:r>
              <a:rPr lang="zh-CN" altLang="en-US" sz="2000" dirty="0"/>
              <a:t>    （二）智力活动的规则和方法；</a:t>
            </a:r>
            <a:br>
              <a:rPr lang="zh-CN" altLang="en-US" sz="2000" dirty="0"/>
            </a:br>
            <a:r>
              <a:rPr lang="zh-CN" altLang="en-US" sz="2000" dirty="0"/>
              <a:t>    （三）疾病的诊断和治疗方法；</a:t>
            </a:r>
            <a:br>
              <a:rPr lang="zh-CN" altLang="en-US" sz="2000" dirty="0"/>
            </a:br>
            <a:r>
              <a:rPr lang="zh-CN" altLang="en-US" sz="2000" dirty="0"/>
              <a:t>    （四）动物和植物品种；</a:t>
            </a:r>
            <a:br>
              <a:rPr lang="zh-CN" altLang="en-US" sz="2000" dirty="0"/>
            </a:br>
            <a:r>
              <a:rPr lang="zh-CN" altLang="en-US" sz="2000" dirty="0"/>
              <a:t>    （五</a:t>
            </a:r>
            <a:r>
              <a:rPr lang="zh-CN" altLang="en-US" sz="2000" dirty="0"/>
              <a:t>）原子核变换方法以及用原子核变换方法获得的</a:t>
            </a:r>
            <a:r>
              <a:rPr lang="zh-CN" altLang="en-US" sz="2000" dirty="0" smtClean="0"/>
              <a:t>物质；</a:t>
            </a:r>
            <a:endParaRPr lang="en-US" altLang="zh-CN" sz="2000" dirty="0" smtClean="0"/>
          </a:p>
          <a:p>
            <a:pPr eaLnBrk="1" hangingPunct="1">
              <a:buFont typeface="Wingdings 2" panose="05020102010507070707" pitchFamily="18" charset="2"/>
              <a:buNone/>
            </a:pPr>
            <a:r>
              <a:rPr lang="en-US" altLang="zh-CN" sz="2000" dirty="0"/>
              <a:t> </a:t>
            </a:r>
            <a:r>
              <a:rPr lang="en-US" altLang="zh-CN" sz="2000" dirty="0" smtClean="0"/>
              <a:t> </a:t>
            </a:r>
            <a:r>
              <a:rPr lang="zh-CN" altLang="en-US" sz="2000" dirty="0"/>
              <a:t>    （六）对平面印刷品的图案、色彩或者二者的结合作出的主要起标识作用的设计。</a:t>
            </a:r>
            <a:br>
              <a:rPr lang="zh-CN" altLang="en-US" sz="2000" dirty="0"/>
            </a:br>
            <a:r>
              <a:rPr lang="zh-CN" altLang="en-US" sz="2000" dirty="0"/>
              <a:t>    对前款第（四）项所列产品的生产方法，可以依照本法规定授予专利权。 </a:t>
            </a:r>
            <a:endParaRPr lang="zh-CN" altLang="en-US" sz="2000" dirty="0"/>
          </a:p>
        </p:txBody>
      </p:sp>
      <p:sp>
        <p:nvSpPr>
          <p:cNvPr id="18436"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页脚占位符 3"/>
          <p:cNvSpPr txBox="1">
            <a:spLocks noGrp="1"/>
          </p:cNvSpPr>
          <p:nvPr>
            <p:ph type="ftr" sz="quarter" idx="3"/>
          </p:nvPr>
        </p:nvSpPr>
        <p:spPr>
          <a:xfrm>
            <a:off x="1981200" y="6477000"/>
            <a:ext cx="2133600" cy="274638"/>
          </a:xfrm>
          <a:noFill/>
          <a:ln>
            <a:noFill/>
          </a:ln>
        </p:spPr>
        <p:txBody>
          <a:bodyPr lIns="109728"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altLang="zh-CN" sz="1200" b="1" i="0" u="none" strike="noStrike" kern="1200" cap="none" spc="0" normalizeH="0" baseline="0" noProof="0" dirty="0">
              <a:ln>
                <a:noFill/>
              </a:ln>
              <a:solidFill>
                <a:srgbClr val="898989"/>
              </a:solidFill>
              <a:effectLst/>
              <a:uLnTx/>
              <a:uFillTx/>
              <a:latin typeface="Arial" panose="020B0604020202020204"/>
              <a:ea typeface="华文中宋" panose="02010600040101010101" pitchFamily="2" charset="-122"/>
              <a:cs typeface="+mn-cs"/>
            </a:endParaRPr>
          </a:p>
        </p:txBody>
      </p:sp>
      <p:sp>
        <p:nvSpPr>
          <p:cNvPr id="19459" name="日期占位符 5"/>
          <p:cNvSpPr txBox="1">
            <a:spLocks noGrp="1"/>
          </p:cNvSpPr>
          <p:nvPr>
            <p:ph type="dt" sz="half" idx="2"/>
          </p:nvPr>
        </p:nvSpPr>
        <p:spPr>
          <a:xfrm>
            <a:off x="9728200" y="6477000"/>
            <a:ext cx="733425" cy="274638"/>
          </a:xfrm>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
        <p:nvSpPr>
          <p:cNvPr id="19460" name="Rectangle 2"/>
          <p:cNvSpPr>
            <a:spLocks noGrp="1"/>
          </p:cNvSpPr>
          <p:nvPr>
            <p:ph type="title"/>
          </p:nvPr>
        </p:nvSpPr>
        <p:spPr>
          <a:xfrm>
            <a:off x="814388" y="0"/>
            <a:ext cx="10539412" cy="1020763"/>
          </a:xfrm>
        </p:spPr>
        <p:txBody>
          <a:bodyPr vert="horz" wrap="square" lIns="91440" tIns="45720" rIns="91440" bIns="45720" anchor="b"/>
          <a:lstStyle/>
          <a:p>
            <a:r>
              <a:rPr lang="zh-CN" altLang="en-US" sz="3600" kern="1200" dirty="0">
                <a:latin typeface="+mj-lt"/>
                <a:ea typeface="宋体" panose="02010600030101010101" pitchFamily="2" charset="-122"/>
                <a:cs typeface="+mj-cs"/>
              </a:rPr>
              <a:t>专利保护客体的意义</a:t>
            </a:r>
            <a:endParaRPr lang="en-US" altLang="zh-CN" sz="2000" kern="1200" dirty="0">
              <a:latin typeface="+mj-lt"/>
              <a:ea typeface="宋体" panose="02010600030101010101" pitchFamily="2" charset="-122"/>
              <a:cs typeface="+mj-cs"/>
            </a:endParaRPr>
          </a:p>
        </p:txBody>
      </p:sp>
      <p:sp>
        <p:nvSpPr>
          <p:cNvPr id="19461" name="Line 3"/>
          <p:cNvSpPr/>
          <p:nvPr/>
        </p:nvSpPr>
        <p:spPr>
          <a:xfrm flipH="1">
            <a:off x="2397125" y="5621338"/>
            <a:ext cx="1657350" cy="1587"/>
          </a:xfrm>
          <a:prstGeom prst="line">
            <a:avLst/>
          </a:prstGeom>
          <a:ln w="9525" cap="flat" cmpd="sng">
            <a:solidFill>
              <a:schemeClr val="tx1"/>
            </a:solidFill>
            <a:prstDash val="solid"/>
            <a:headEnd type="none" w="med" len="med"/>
            <a:tailEnd type="none" w="med" len="med"/>
          </a:ln>
        </p:spPr>
      </p:sp>
      <p:sp>
        <p:nvSpPr>
          <p:cNvPr id="19462" name="Line 4"/>
          <p:cNvSpPr/>
          <p:nvPr/>
        </p:nvSpPr>
        <p:spPr>
          <a:xfrm flipH="1">
            <a:off x="2397125" y="4783138"/>
            <a:ext cx="2438400" cy="0"/>
          </a:xfrm>
          <a:prstGeom prst="line">
            <a:avLst/>
          </a:prstGeom>
          <a:ln w="9525" cap="flat" cmpd="sng">
            <a:solidFill>
              <a:schemeClr val="tx1"/>
            </a:solidFill>
            <a:prstDash val="solid"/>
            <a:headEnd type="none" w="med" len="med"/>
            <a:tailEnd type="none" w="med" len="med"/>
          </a:ln>
        </p:spPr>
      </p:sp>
      <p:sp>
        <p:nvSpPr>
          <p:cNvPr id="19463" name="Line 5"/>
          <p:cNvSpPr/>
          <p:nvPr/>
        </p:nvSpPr>
        <p:spPr>
          <a:xfrm flipH="1">
            <a:off x="2397125" y="3952875"/>
            <a:ext cx="3352800" cy="0"/>
          </a:xfrm>
          <a:prstGeom prst="line">
            <a:avLst/>
          </a:prstGeom>
          <a:ln w="9525" cap="flat" cmpd="sng">
            <a:solidFill>
              <a:schemeClr val="tx1"/>
            </a:solidFill>
            <a:prstDash val="solid"/>
            <a:headEnd type="none" w="med" len="med"/>
            <a:tailEnd type="none" w="med" len="med"/>
          </a:ln>
        </p:spPr>
      </p:sp>
      <p:sp>
        <p:nvSpPr>
          <p:cNvPr id="19464" name="Line 6"/>
          <p:cNvSpPr/>
          <p:nvPr/>
        </p:nvSpPr>
        <p:spPr>
          <a:xfrm flipH="1">
            <a:off x="2397125" y="3124200"/>
            <a:ext cx="4165600" cy="0"/>
          </a:xfrm>
          <a:prstGeom prst="line">
            <a:avLst/>
          </a:prstGeom>
          <a:ln w="9525" cap="flat" cmpd="sng">
            <a:solidFill>
              <a:schemeClr val="tx1"/>
            </a:solidFill>
            <a:prstDash val="solid"/>
            <a:headEnd type="none" w="med" len="med"/>
            <a:tailEnd type="none" w="med" len="med"/>
          </a:ln>
        </p:spPr>
      </p:sp>
      <p:sp>
        <p:nvSpPr>
          <p:cNvPr id="19465" name="Line 7"/>
          <p:cNvSpPr/>
          <p:nvPr/>
        </p:nvSpPr>
        <p:spPr>
          <a:xfrm flipH="1" flipV="1">
            <a:off x="2397125" y="2282825"/>
            <a:ext cx="5033963" cy="0"/>
          </a:xfrm>
          <a:prstGeom prst="line">
            <a:avLst/>
          </a:prstGeom>
          <a:ln w="9525" cap="flat" cmpd="sng">
            <a:solidFill>
              <a:schemeClr val="tx1"/>
            </a:solidFill>
            <a:prstDash val="solid"/>
            <a:headEnd type="none" w="med" len="med"/>
            <a:tailEnd type="none" w="med" len="med"/>
          </a:ln>
        </p:spPr>
      </p:sp>
      <p:sp>
        <p:nvSpPr>
          <p:cNvPr id="19466" name="Line 8"/>
          <p:cNvSpPr/>
          <p:nvPr/>
        </p:nvSpPr>
        <p:spPr>
          <a:xfrm>
            <a:off x="2549525" y="2276475"/>
            <a:ext cx="0" cy="871538"/>
          </a:xfrm>
          <a:prstGeom prst="line">
            <a:avLst/>
          </a:prstGeom>
          <a:ln w="9525" cap="flat" cmpd="sng">
            <a:solidFill>
              <a:schemeClr val="tx1"/>
            </a:solidFill>
            <a:prstDash val="solid"/>
            <a:headEnd type="triangle" w="med" len="med"/>
            <a:tailEnd type="triangle" w="med" len="med"/>
          </a:ln>
        </p:spPr>
      </p:sp>
      <p:sp>
        <p:nvSpPr>
          <p:cNvPr id="19467" name="Line 9"/>
          <p:cNvSpPr/>
          <p:nvPr/>
        </p:nvSpPr>
        <p:spPr>
          <a:xfrm>
            <a:off x="2549525" y="3148013"/>
            <a:ext cx="0" cy="817562"/>
          </a:xfrm>
          <a:prstGeom prst="line">
            <a:avLst/>
          </a:prstGeom>
          <a:ln w="9525" cap="flat" cmpd="sng">
            <a:solidFill>
              <a:schemeClr val="tx1"/>
            </a:solidFill>
            <a:prstDash val="solid"/>
            <a:headEnd type="triangle" w="med" len="med"/>
            <a:tailEnd type="triangle" w="med" len="med"/>
          </a:ln>
        </p:spPr>
      </p:sp>
      <p:sp>
        <p:nvSpPr>
          <p:cNvPr id="19468" name="Line 10"/>
          <p:cNvSpPr/>
          <p:nvPr/>
        </p:nvSpPr>
        <p:spPr>
          <a:xfrm>
            <a:off x="2549525" y="3965575"/>
            <a:ext cx="0" cy="815975"/>
          </a:xfrm>
          <a:prstGeom prst="line">
            <a:avLst/>
          </a:prstGeom>
          <a:ln w="9525" cap="flat" cmpd="sng">
            <a:solidFill>
              <a:schemeClr val="tx1"/>
            </a:solidFill>
            <a:prstDash val="solid"/>
            <a:headEnd type="triangle" w="med" len="med"/>
            <a:tailEnd type="triangle" w="med" len="med"/>
          </a:ln>
        </p:spPr>
      </p:sp>
      <p:sp>
        <p:nvSpPr>
          <p:cNvPr id="19469" name="Line 11"/>
          <p:cNvSpPr/>
          <p:nvPr/>
        </p:nvSpPr>
        <p:spPr>
          <a:xfrm>
            <a:off x="2549525" y="4783138"/>
            <a:ext cx="0" cy="815975"/>
          </a:xfrm>
          <a:prstGeom prst="line">
            <a:avLst/>
          </a:prstGeom>
          <a:ln w="9525" cap="flat" cmpd="sng">
            <a:solidFill>
              <a:schemeClr val="tx1"/>
            </a:solidFill>
            <a:prstDash val="solid"/>
            <a:headEnd type="triangle" w="med" len="med"/>
            <a:tailEnd type="triangle" w="med" len="med"/>
          </a:ln>
        </p:spPr>
      </p:sp>
      <p:sp>
        <p:nvSpPr>
          <p:cNvPr id="19470" name="Text Box 12"/>
          <p:cNvSpPr txBox="1"/>
          <p:nvPr/>
        </p:nvSpPr>
        <p:spPr>
          <a:xfrm>
            <a:off x="2701925" y="2600325"/>
            <a:ext cx="2159000" cy="307975"/>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新颖性、创造性和实用性</a:t>
            </a:r>
            <a:endParaRPr kumimoji="0" lang="en-US" altLang="zh-CN"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19471" name="Text Box 13"/>
          <p:cNvSpPr txBox="1"/>
          <p:nvPr/>
        </p:nvSpPr>
        <p:spPr>
          <a:xfrm>
            <a:off x="2701925" y="3427413"/>
            <a:ext cx="1620838" cy="307975"/>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申请文件符合要求</a:t>
            </a:r>
            <a:endParaRPr kumimoji="0" lang="en-US" altLang="zh-CN"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19472" name="Text Box 14"/>
          <p:cNvSpPr txBox="1"/>
          <p:nvPr/>
        </p:nvSpPr>
        <p:spPr>
          <a:xfrm>
            <a:off x="2701925" y="4291013"/>
            <a:ext cx="1800225" cy="523875"/>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保护客体</a:t>
            </a:r>
            <a:endParaRPr kumimoji="0" lang="en-US" altLang="zh-CN"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不受专利保护的对象</a:t>
            </a:r>
            <a:endParaRPr kumimoji="0" lang="en-US" altLang="zh-CN"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19473" name="Text Box 15"/>
          <p:cNvSpPr txBox="1"/>
          <p:nvPr/>
        </p:nvSpPr>
        <p:spPr>
          <a:xfrm>
            <a:off x="2701925" y="5097463"/>
            <a:ext cx="1620838" cy="307975"/>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rPr>
              <a:t>获得专利的第一步</a:t>
            </a:r>
            <a:endParaRPr kumimoji="0" lang="en-US" altLang="zh-CN" sz="1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grpSp>
        <p:nvGrpSpPr>
          <p:cNvPr id="19474" name="Group 16"/>
          <p:cNvGrpSpPr/>
          <p:nvPr/>
        </p:nvGrpSpPr>
        <p:grpSpPr>
          <a:xfrm>
            <a:off x="4114800" y="2286000"/>
            <a:ext cx="5826125" cy="3343275"/>
            <a:chOff x="1514" y="1446"/>
            <a:chExt cx="3670" cy="2106"/>
          </a:xfrm>
        </p:grpSpPr>
        <p:sp>
          <p:nvSpPr>
            <p:cNvPr id="75793" name="Freeform 17"/>
            <p:cNvSpPr/>
            <p:nvPr/>
          </p:nvSpPr>
          <p:spPr bwMode="gray">
            <a:xfrm>
              <a:off x="4817" y="1446"/>
              <a:ext cx="363" cy="533"/>
            </a:xfrm>
            <a:custGeom>
              <a:avLst/>
              <a:gdLst>
                <a:gd name="T0" fmla="*/ 308 w 308"/>
                <a:gd name="T1" fmla="*/ 120 h 444"/>
                <a:gd name="T2" fmla="*/ 0 w 308"/>
                <a:gd name="T3" fmla="*/ 444 h 444"/>
                <a:gd name="T4" fmla="*/ 0 w 308"/>
                <a:gd name="T5" fmla="*/ 286 h 444"/>
                <a:gd name="T6" fmla="*/ 308 w 308"/>
                <a:gd name="T7" fmla="*/ 0 h 444"/>
                <a:gd name="T8" fmla="*/ 308 w 308"/>
                <a:gd name="T9" fmla="*/ 120 h 444"/>
              </a:gdLst>
              <a:ahLst/>
              <a:cxnLst>
                <a:cxn ang="0">
                  <a:pos x="T0" y="T1"/>
                </a:cxn>
                <a:cxn ang="0">
                  <a:pos x="T2" y="T3"/>
                </a:cxn>
                <a:cxn ang="0">
                  <a:pos x="T4" y="T5"/>
                </a:cxn>
                <a:cxn ang="0">
                  <a:pos x="T6" y="T7"/>
                </a:cxn>
                <a:cxn ang="0">
                  <a:pos x="T8" y="T9"/>
                </a:cxn>
              </a:cxnLst>
              <a:rect l="0" t="0" r="r" b="b"/>
              <a:pathLst>
                <a:path w="308" h="444">
                  <a:moveTo>
                    <a:pt x="308" y="120"/>
                  </a:moveTo>
                  <a:lnTo>
                    <a:pt x="0" y="444"/>
                  </a:lnTo>
                  <a:lnTo>
                    <a:pt x="0" y="286"/>
                  </a:lnTo>
                  <a:lnTo>
                    <a:pt x="308" y="0"/>
                  </a:lnTo>
                  <a:lnTo>
                    <a:pt x="308" y="120"/>
                  </a:lnTo>
                  <a:close/>
                </a:path>
              </a:pathLst>
            </a:custGeom>
            <a:gradFill rotWithShape="1">
              <a:gsLst>
                <a:gs pos="0">
                  <a:schemeClr val="accent2">
                    <a:gamma/>
                    <a:shade val="46275"/>
                    <a:invGamma/>
                  </a:schemeClr>
                </a:gs>
                <a:gs pos="50000">
                  <a:schemeClr val="accent2"/>
                </a:gs>
                <a:gs pos="100000">
                  <a:schemeClr val="accent2">
                    <a:gamma/>
                    <a:shade val="46275"/>
                    <a:invGamma/>
                  </a:schemeClr>
                </a:gs>
              </a:gsLst>
              <a:lin ang="2700000" scaled="1"/>
            </a:gradFill>
            <a:ln>
              <a:noFill/>
            </a:ln>
            <a:extLst>
              <a:ext uri="{91240B29-F687-4F45-9708-019B960494DF}">
                <a14:hiddenLine xmlns:a14="http://schemas.microsoft.com/office/drawing/2010/main" w="0">
                  <a:solidFill>
                    <a:srgbClr val="D1D1D1"/>
                  </a:solidFill>
                  <a:prstDash val="solid"/>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9476" name="Freeform 18"/>
            <p:cNvSpPr/>
            <p:nvPr/>
          </p:nvSpPr>
          <p:spPr>
            <a:xfrm>
              <a:off x="3078" y="1446"/>
              <a:ext cx="2106" cy="341"/>
            </a:xfrm>
            <a:custGeom>
              <a:avLst/>
              <a:gdLst/>
              <a:ahLst/>
              <a:cxnLst>
                <a:cxn ang="0">
                  <a:pos x="2055" y="409"/>
                </a:cxn>
                <a:cxn ang="0">
                  <a:pos x="0" y="409"/>
                </a:cxn>
                <a:cxn ang="0">
                  <a:pos x="620" y="0"/>
                </a:cxn>
                <a:cxn ang="0">
                  <a:pos x="2483" y="0"/>
                </a:cxn>
                <a:cxn ang="0">
                  <a:pos x="2055" y="409"/>
                </a:cxn>
              </a:cxnLst>
              <a:rect l="0" t="0" r="0" b="0"/>
              <a:pathLst>
                <a:path w="1786" h="284">
                  <a:moveTo>
                    <a:pt x="1478" y="284"/>
                  </a:moveTo>
                  <a:lnTo>
                    <a:pt x="0" y="284"/>
                  </a:lnTo>
                  <a:lnTo>
                    <a:pt x="446" y="0"/>
                  </a:lnTo>
                  <a:lnTo>
                    <a:pt x="1786" y="0"/>
                  </a:lnTo>
                  <a:lnTo>
                    <a:pt x="1478" y="284"/>
                  </a:lnTo>
                  <a:close/>
                </a:path>
              </a:pathLst>
            </a:custGeom>
            <a:solidFill>
              <a:schemeClr val="accent2">
                <a:alpha val="100000"/>
              </a:schemeClr>
            </a:solidFill>
            <a:ln w="0">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795" name="Freeform 19"/>
            <p:cNvSpPr/>
            <p:nvPr/>
          </p:nvSpPr>
          <p:spPr bwMode="gray">
            <a:xfrm>
              <a:off x="4452" y="1970"/>
              <a:ext cx="363" cy="530"/>
            </a:xfrm>
            <a:custGeom>
              <a:avLst/>
              <a:gdLst>
                <a:gd name="T0" fmla="*/ 308 w 308"/>
                <a:gd name="T1" fmla="*/ 120 h 442"/>
                <a:gd name="T2" fmla="*/ 0 w 308"/>
                <a:gd name="T3" fmla="*/ 442 h 442"/>
                <a:gd name="T4" fmla="*/ 0 w 308"/>
                <a:gd name="T5" fmla="*/ 286 h 442"/>
                <a:gd name="T6" fmla="*/ 308 w 308"/>
                <a:gd name="T7" fmla="*/ 0 h 442"/>
                <a:gd name="T8" fmla="*/ 308 w 308"/>
                <a:gd name="T9" fmla="*/ 120 h 442"/>
              </a:gdLst>
              <a:ahLst/>
              <a:cxnLst>
                <a:cxn ang="0">
                  <a:pos x="T0" y="T1"/>
                </a:cxn>
                <a:cxn ang="0">
                  <a:pos x="T2" y="T3"/>
                </a:cxn>
                <a:cxn ang="0">
                  <a:pos x="T4" y="T5"/>
                </a:cxn>
                <a:cxn ang="0">
                  <a:pos x="T6" y="T7"/>
                </a:cxn>
                <a:cxn ang="0">
                  <a:pos x="T8" y="T9"/>
                </a:cxn>
              </a:cxnLst>
              <a:rect l="0" t="0" r="r" b="b"/>
              <a:pathLst>
                <a:path w="308" h="442">
                  <a:moveTo>
                    <a:pt x="308" y="120"/>
                  </a:moveTo>
                  <a:lnTo>
                    <a:pt x="0" y="442"/>
                  </a:lnTo>
                  <a:lnTo>
                    <a:pt x="0" y="286"/>
                  </a:lnTo>
                  <a:lnTo>
                    <a:pt x="308" y="0"/>
                  </a:lnTo>
                  <a:lnTo>
                    <a:pt x="308" y="120"/>
                  </a:lnTo>
                  <a:close/>
                </a:path>
              </a:pathLst>
            </a:custGeom>
            <a:gradFill rotWithShape="1">
              <a:gsLst>
                <a:gs pos="0">
                  <a:schemeClr val="hlink">
                    <a:gamma/>
                    <a:shade val="46275"/>
                    <a:invGamma/>
                  </a:schemeClr>
                </a:gs>
                <a:gs pos="50000">
                  <a:schemeClr val="hlink"/>
                </a:gs>
                <a:gs pos="100000">
                  <a:schemeClr val="hlink">
                    <a:gamma/>
                    <a:shade val="46275"/>
                    <a:invGamma/>
                  </a:schemeClr>
                </a:gs>
              </a:gsLst>
              <a:lin ang="2700000" scaled="1"/>
            </a:gradFill>
            <a:ln>
              <a:noFill/>
            </a:ln>
            <a:extLst>
              <a:ext uri="{91240B29-F687-4F45-9708-019B960494DF}">
                <a14:hiddenLine xmlns:a14="http://schemas.microsoft.com/office/drawing/2010/main" w="0">
                  <a:solidFill>
                    <a:srgbClr val="D1D1D1"/>
                  </a:solidFill>
                  <a:prstDash val="solid"/>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9478" name="Freeform 20"/>
            <p:cNvSpPr/>
            <p:nvPr/>
          </p:nvSpPr>
          <p:spPr>
            <a:xfrm>
              <a:off x="2555" y="1970"/>
              <a:ext cx="2264" cy="340"/>
            </a:xfrm>
            <a:custGeom>
              <a:avLst/>
              <a:gdLst/>
              <a:ahLst/>
              <a:cxnLst>
                <a:cxn ang="0">
                  <a:pos x="2242" y="407"/>
                </a:cxn>
                <a:cxn ang="0">
                  <a:pos x="0" y="407"/>
                </a:cxn>
                <a:cxn ang="0">
                  <a:pos x="620" y="0"/>
                </a:cxn>
                <a:cxn ang="0">
                  <a:pos x="2670" y="0"/>
                </a:cxn>
                <a:cxn ang="0">
                  <a:pos x="2242" y="407"/>
                </a:cxn>
              </a:cxnLst>
              <a:rect l="0" t="0" r="0" b="0"/>
              <a:pathLst>
                <a:path w="1920" h="284">
                  <a:moveTo>
                    <a:pt x="1612" y="284"/>
                  </a:moveTo>
                  <a:lnTo>
                    <a:pt x="0" y="284"/>
                  </a:lnTo>
                  <a:lnTo>
                    <a:pt x="446" y="0"/>
                  </a:lnTo>
                  <a:lnTo>
                    <a:pt x="1920" y="0"/>
                  </a:lnTo>
                  <a:lnTo>
                    <a:pt x="1612" y="284"/>
                  </a:lnTo>
                  <a:close/>
                </a:path>
              </a:pathLst>
            </a:custGeom>
            <a:solidFill>
              <a:schemeClr val="hlink">
                <a:alpha val="100000"/>
              </a:schemeClr>
            </a:solidFill>
            <a:ln w="0">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797" name="Freeform 21"/>
            <p:cNvSpPr/>
            <p:nvPr/>
          </p:nvSpPr>
          <p:spPr bwMode="gray">
            <a:xfrm>
              <a:off x="4086" y="2494"/>
              <a:ext cx="361" cy="532"/>
            </a:xfrm>
            <a:custGeom>
              <a:avLst/>
              <a:gdLst>
                <a:gd name="T0" fmla="*/ 306 w 306"/>
                <a:gd name="T1" fmla="*/ 122 h 444"/>
                <a:gd name="T2" fmla="*/ 0 w 306"/>
                <a:gd name="T3" fmla="*/ 444 h 444"/>
                <a:gd name="T4" fmla="*/ 0 w 306"/>
                <a:gd name="T5" fmla="*/ 286 h 444"/>
                <a:gd name="T6" fmla="*/ 306 w 306"/>
                <a:gd name="T7" fmla="*/ 0 h 444"/>
                <a:gd name="T8" fmla="*/ 306 w 306"/>
                <a:gd name="T9" fmla="*/ 122 h 444"/>
              </a:gdLst>
              <a:ahLst/>
              <a:cxnLst>
                <a:cxn ang="0">
                  <a:pos x="T0" y="T1"/>
                </a:cxn>
                <a:cxn ang="0">
                  <a:pos x="T2" y="T3"/>
                </a:cxn>
                <a:cxn ang="0">
                  <a:pos x="T4" y="T5"/>
                </a:cxn>
                <a:cxn ang="0">
                  <a:pos x="T6" y="T7"/>
                </a:cxn>
                <a:cxn ang="0">
                  <a:pos x="T8" y="T9"/>
                </a:cxn>
              </a:cxnLst>
              <a:rect l="0" t="0" r="r" b="b"/>
              <a:pathLst>
                <a:path w="306" h="444">
                  <a:moveTo>
                    <a:pt x="306" y="122"/>
                  </a:moveTo>
                  <a:lnTo>
                    <a:pt x="0" y="444"/>
                  </a:lnTo>
                  <a:lnTo>
                    <a:pt x="0" y="286"/>
                  </a:lnTo>
                  <a:lnTo>
                    <a:pt x="306" y="0"/>
                  </a:lnTo>
                  <a:lnTo>
                    <a:pt x="306" y="122"/>
                  </a:lnTo>
                  <a:close/>
                </a:path>
              </a:pathLst>
            </a:custGeom>
            <a:gradFill rotWithShape="1">
              <a:gsLst>
                <a:gs pos="0">
                  <a:schemeClr val="folHlink">
                    <a:gamma/>
                    <a:shade val="46275"/>
                    <a:invGamma/>
                  </a:schemeClr>
                </a:gs>
                <a:gs pos="50000">
                  <a:schemeClr val="folHlink"/>
                </a:gs>
                <a:gs pos="100000">
                  <a:schemeClr val="folHlink">
                    <a:gamma/>
                    <a:shade val="46275"/>
                    <a:invGamma/>
                  </a:schemeClr>
                </a:gs>
              </a:gsLst>
              <a:lin ang="2700000" scaled="1"/>
            </a:gradFill>
            <a:ln>
              <a:noFill/>
            </a:ln>
            <a:extLst>
              <a:ext uri="{91240B29-F687-4F45-9708-019B960494DF}">
                <a14:hiddenLine xmlns:a14="http://schemas.microsoft.com/office/drawing/2010/main" w="0">
                  <a:solidFill>
                    <a:srgbClr val="D1D1D1"/>
                  </a:solidFill>
                  <a:prstDash val="solid"/>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798" name="Freeform 22"/>
            <p:cNvSpPr/>
            <p:nvPr/>
          </p:nvSpPr>
          <p:spPr bwMode="gray">
            <a:xfrm>
              <a:off x="3722" y="3019"/>
              <a:ext cx="364" cy="533"/>
            </a:xfrm>
            <a:custGeom>
              <a:avLst/>
              <a:gdLst>
                <a:gd name="T0" fmla="*/ 308 w 308"/>
                <a:gd name="T1" fmla="*/ 122 h 444"/>
                <a:gd name="T2" fmla="*/ 0 w 308"/>
                <a:gd name="T3" fmla="*/ 444 h 444"/>
                <a:gd name="T4" fmla="*/ 0 w 308"/>
                <a:gd name="T5" fmla="*/ 286 h 444"/>
                <a:gd name="T6" fmla="*/ 308 w 308"/>
                <a:gd name="T7" fmla="*/ 0 h 444"/>
                <a:gd name="T8" fmla="*/ 308 w 308"/>
                <a:gd name="T9" fmla="*/ 122 h 444"/>
              </a:gdLst>
              <a:ahLst/>
              <a:cxnLst>
                <a:cxn ang="0">
                  <a:pos x="T0" y="T1"/>
                </a:cxn>
                <a:cxn ang="0">
                  <a:pos x="T2" y="T3"/>
                </a:cxn>
                <a:cxn ang="0">
                  <a:pos x="T4" y="T5"/>
                </a:cxn>
                <a:cxn ang="0">
                  <a:pos x="T6" y="T7"/>
                </a:cxn>
                <a:cxn ang="0">
                  <a:pos x="T8" y="T9"/>
                </a:cxn>
              </a:cxnLst>
              <a:rect l="0" t="0" r="r" b="b"/>
              <a:pathLst>
                <a:path w="308" h="444">
                  <a:moveTo>
                    <a:pt x="308" y="122"/>
                  </a:moveTo>
                  <a:lnTo>
                    <a:pt x="0" y="444"/>
                  </a:lnTo>
                  <a:lnTo>
                    <a:pt x="0" y="286"/>
                  </a:lnTo>
                  <a:lnTo>
                    <a:pt x="308" y="0"/>
                  </a:lnTo>
                  <a:lnTo>
                    <a:pt x="308" y="122"/>
                  </a:lnTo>
                  <a:close/>
                </a:path>
              </a:pathLst>
            </a:custGeom>
            <a:gradFill rotWithShape="1">
              <a:gsLst>
                <a:gs pos="0">
                  <a:schemeClr val="accent1">
                    <a:gamma/>
                    <a:shade val="46275"/>
                    <a:invGamma/>
                  </a:schemeClr>
                </a:gs>
                <a:gs pos="50000">
                  <a:schemeClr val="accent1"/>
                </a:gs>
                <a:gs pos="100000">
                  <a:schemeClr val="accent1">
                    <a:gamma/>
                    <a:shade val="46275"/>
                    <a:invGamma/>
                  </a:schemeClr>
                </a:gs>
              </a:gsLst>
              <a:lin ang="2700000" scaled="1"/>
            </a:gradFill>
            <a:ln>
              <a:noFill/>
            </a:ln>
            <a:extLst>
              <a:ext uri="{91240B29-F687-4F45-9708-019B960494DF}">
                <a14:hiddenLine xmlns:a14="http://schemas.microsoft.com/office/drawing/2010/main" w="0">
                  <a:solidFill>
                    <a:srgbClr val="D1D1D1"/>
                  </a:solidFill>
                  <a:prstDash val="solid"/>
                  <a:rou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9481" name="Freeform 23"/>
            <p:cNvSpPr/>
            <p:nvPr/>
          </p:nvSpPr>
          <p:spPr>
            <a:xfrm>
              <a:off x="1515" y="3022"/>
              <a:ext cx="2571" cy="340"/>
            </a:xfrm>
            <a:custGeom>
              <a:avLst/>
              <a:gdLst/>
              <a:ahLst/>
              <a:cxnLst>
                <a:cxn ang="0">
                  <a:pos x="2604" y="407"/>
                </a:cxn>
                <a:cxn ang="0">
                  <a:pos x="0" y="407"/>
                </a:cxn>
                <a:cxn ang="0">
                  <a:pos x="620" y="0"/>
                </a:cxn>
                <a:cxn ang="0">
                  <a:pos x="3032" y="0"/>
                </a:cxn>
                <a:cxn ang="0">
                  <a:pos x="2604" y="407"/>
                </a:cxn>
              </a:cxnLst>
              <a:rect l="0" t="0" r="0" b="0"/>
              <a:pathLst>
                <a:path w="2180" h="284">
                  <a:moveTo>
                    <a:pt x="1872" y="284"/>
                  </a:moveTo>
                  <a:lnTo>
                    <a:pt x="0" y="284"/>
                  </a:lnTo>
                  <a:lnTo>
                    <a:pt x="446" y="0"/>
                  </a:lnTo>
                  <a:lnTo>
                    <a:pt x="2180" y="0"/>
                  </a:lnTo>
                  <a:lnTo>
                    <a:pt x="1872" y="284"/>
                  </a:lnTo>
                  <a:close/>
                </a:path>
              </a:pathLst>
            </a:custGeom>
            <a:solidFill>
              <a:schemeClr val="accent1">
                <a:alpha val="100000"/>
              </a:schemeClr>
            </a:solidFill>
            <a:ln w="0">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9482" name="Freeform 24"/>
            <p:cNvSpPr/>
            <p:nvPr/>
          </p:nvSpPr>
          <p:spPr>
            <a:xfrm>
              <a:off x="1888" y="1543"/>
              <a:ext cx="1158" cy="1715"/>
            </a:xfrm>
            <a:custGeom>
              <a:avLst/>
              <a:gdLst/>
              <a:ahLst/>
              <a:cxnLst>
                <a:cxn ang="0">
                  <a:pos x="5" y="1034"/>
                </a:cxn>
                <a:cxn ang="0">
                  <a:pos x="23" y="889"/>
                </a:cxn>
                <a:cxn ang="0">
                  <a:pos x="50" y="758"/>
                </a:cxn>
                <a:cxn ang="0">
                  <a:pos x="86" y="639"/>
                </a:cxn>
                <a:cxn ang="0">
                  <a:pos x="128" y="533"/>
                </a:cxn>
                <a:cxn ang="0">
                  <a:pos x="173" y="438"/>
                </a:cxn>
                <a:cxn ang="0">
                  <a:pos x="222" y="355"/>
                </a:cxn>
                <a:cxn ang="0">
                  <a:pos x="271" y="283"/>
                </a:cxn>
                <a:cxn ang="0">
                  <a:pos x="319" y="221"/>
                </a:cxn>
                <a:cxn ang="0">
                  <a:pos x="365" y="171"/>
                </a:cxn>
                <a:cxn ang="0">
                  <a:pos x="407" y="130"/>
                </a:cxn>
                <a:cxn ang="0">
                  <a:pos x="442" y="99"/>
                </a:cxn>
                <a:cxn ang="0">
                  <a:pos x="469" y="77"/>
                </a:cxn>
                <a:cxn ang="0">
                  <a:pos x="487" y="65"/>
                </a:cxn>
                <a:cxn ang="0">
                  <a:pos x="493" y="60"/>
                </a:cxn>
                <a:cxn ang="0">
                  <a:pos x="696" y="23"/>
                </a:cxn>
                <a:cxn ang="0">
                  <a:pos x="632" y="137"/>
                </a:cxn>
                <a:cxn ang="0">
                  <a:pos x="627" y="139"/>
                </a:cxn>
                <a:cxn ang="0">
                  <a:pos x="610" y="145"/>
                </a:cxn>
                <a:cxn ang="0">
                  <a:pos x="585" y="155"/>
                </a:cxn>
                <a:cxn ang="0">
                  <a:pos x="552" y="172"/>
                </a:cxn>
                <a:cxn ang="0">
                  <a:pos x="512" y="196"/>
                </a:cxn>
                <a:cxn ang="0">
                  <a:pos x="467" y="227"/>
                </a:cxn>
                <a:cxn ang="0">
                  <a:pos x="416" y="267"/>
                </a:cxn>
                <a:cxn ang="0">
                  <a:pos x="364" y="317"/>
                </a:cxn>
                <a:cxn ang="0">
                  <a:pos x="310" y="378"/>
                </a:cxn>
                <a:cxn ang="0">
                  <a:pos x="255" y="451"/>
                </a:cxn>
                <a:cxn ang="0">
                  <a:pos x="201" y="537"/>
                </a:cxn>
                <a:cxn ang="0">
                  <a:pos x="149" y="637"/>
                </a:cxn>
                <a:cxn ang="0">
                  <a:pos x="100" y="752"/>
                </a:cxn>
                <a:cxn ang="0">
                  <a:pos x="56" y="883"/>
                </a:cxn>
                <a:cxn ang="0">
                  <a:pos x="17" y="1030"/>
                </a:cxn>
              </a:cxnLst>
              <a:rect l="0" t="0" r="0" b="0"/>
              <a:pathLst>
                <a:path w="1824" h="2648">
                  <a:moveTo>
                    <a:pt x="0" y="2648"/>
                  </a:moveTo>
                  <a:lnTo>
                    <a:pt x="12" y="2464"/>
                  </a:lnTo>
                  <a:lnTo>
                    <a:pt x="32" y="2288"/>
                  </a:lnTo>
                  <a:lnTo>
                    <a:pt x="56" y="2120"/>
                  </a:lnTo>
                  <a:lnTo>
                    <a:pt x="88" y="1960"/>
                  </a:lnTo>
                  <a:lnTo>
                    <a:pt x="124" y="1808"/>
                  </a:lnTo>
                  <a:lnTo>
                    <a:pt x="166" y="1662"/>
                  </a:lnTo>
                  <a:lnTo>
                    <a:pt x="212" y="1524"/>
                  </a:lnTo>
                  <a:lnTo>
                    <a:pt x="262" y="1394"/>
                  </a:lnTo>
                  <a:lnTo>
                    <a:pt x="316" y="1270"/>
                  </a:lnTo>
                  <a:lnTo>
                    <a:pt x="372" y="1154"/>
                  </a:lnTo>
                  <a:lnTo>
                    <a:pt x="430" y="1044"/>
                  </a:lnTo>
                  <a:lnTo>
                    <a:pt x="490" y="942"/>
                  </a:lnTo>
                  <a:lnTo>
                    <a:pt x="550" y="846"/>
                  </a:lnTo>
                  <a:lnTo>
                    <a:pt x="612" y="758"/>
                  </a:lnTo>
                  <a:lnTo>
                    <a:pt x="672" y="674"/>
                  </a:lnTo>
                  <a:lnTo>
                    <a:pt x="734" y="598"/>
                  </a:lnTo>
                  <a:lnTo>
                    <a:pt x="792" y="528"/>
                  </a:lnTo>
                  <a:lnTo>
                    <a:pt x="850" y="464"/>
                  </a:lnTo>
                  <a:lnTo>
                    <a:pt x="906" y="408"/>
                  </a:lnTo>
                  <a:lnTo>
                    <a:pt x="960" y="356"/>
                  </a:lnTo>
                  <a:lnTo>
                    <a:pt x="1010" y="310"/>
                  </a:lnTo>
                  <a:lnTo>
                    <a:pt x="1056" y="270"/>
                  </a:lnTo>
                  <a:lnTo>
                    <a:pt x="1096" y="236"/>
                  </a:lnTo>
                  <a:lnTo>
                    <a:pt x="1134" y="208"/>
                  </a:lnTo>
                  <a:lnTo>
                    <a:pt x="1164" y="184"/>
                  </a:lnTo>
                  <a:lnTo>
                    <a:pt x="1190" y="166"/>
                  </a:lnTo>
                  <a:lnTo>
                    <a:pt x="1208" y="154"/>
                  </a:lnTo>
                  <a:lnTo>
                    <a:pt x="1220" y="146"/>
                  </a:lnTo>
                  <a:lnTo>
                    <a:pt x="1224" y="144"/>
                  </a:lnTo>
                  <a:lnTo>
                    <a:pt x="848" y="0"/>
                  </a:lnTo>
                  <a:lnTo>
                    <a:pt x="1728" y="56"/>
                  </a:lnTo>
                  <a:lnTo>
                    <a:pt x="1824" y="480"/>
                  </a:lnTo>
                  <a:lnTo>
                    <a:pt x="1568" y="328"/>
                  </a:lnTo>
                  <a:lnTo>
                    <a:pt x="1564" y="328"/>
                  </a:lnTo>
                  <a:lnTo>
                    <a:pt x="1554" y="332"/>
                  </a:lnTo>
                  <a:lnTo>
                    <a:pt x="1538" y="338"/>
                  </a:lnTo>
                  <a:lnTo>
                    <a:pt x="1514" y="346"/>
                  </a:lnTo>
                  <a:lnTo>
                    <a:pt x="1486" y="356"/>
                  </a:lnTo>
                  <a:lnTo>
                    <a:pt x="1452" y="370"/>
                  </a:lnTo>
                  <a:lnTo>
                    <a:pt x="1412" y="388"/>
                  </a:lnTo>
                  <a:lnTo>
                    <a:pt x="1370" y="410"/>
                  </a:lnTo>
                  <a:lnTo>
                    <a:pt x="1322" y="436"/>
                  </a:lnTo>
                  <a:lnTo>
                    <a:pt x="1270" y="466"/>
                  </a:lnTo>
                  <a:lnTo>
                    <a:pt x="1216" y="500"/>
                  </a:lnTo>
                  <a:lnTo>
                    <a:pt x="1158" y="540"/>
                  </a:lnTo>
                  <a:lnTo>
                    <a:pt x="1098" y="584"/>
                  </a:lnTo>
                  <a:lnTo>
                    <a:pt x="1034" y="636"/>
                  </a:lnTo>
                  <a:lnTo>
                    <a:pt x="970" y="692"/>
                  </a:lnTo>
                  <a:lnTo>
                    <a:pt x="904" y="756"/>
                  </a:lnTo>
                  <a:lnTo>
                    <a:pt x="836" y="824"/>
                  </a:lnTo>
                  <a:lnTo>
                    <a:pt x="770" y="900"/>
                  </a:lnTo>
                  <a:lnTo>
                    <a:pt x="700" y="984"/>
                  </a:lnTo>
                  <a:lnTo>
                    <a:pt x="632" y="1076"/>
                  </a:lnTo>
                  <a:lnTo>
                    <a:pt x="566" y="1174"/>
                  </a:lnTo>
                  <a:lnTo>
                    <a:pt x="498" y="1280"/>
                  </a:lnTo>
                  <a:lnTo>
                    <a:pt x="434" y="1394"/>
                  </a:lnTo>
                  <a:lnTo>
                    <a:pt x="370" y="1518"/>
                  </a:lnTo>
                  <a:lnTo>
                    <a:pt x="308" y="1650"/>
                  </a:lnTo>
                  <a:lnTo>
                    <a:pt x="248" y="1792"/>
                  </a:lnTo>
                  <a:lnTo>
                    <a:pt x="192" y="1944"/>
                  </a:lnTo>
                  <a:lnTo>
                    <a:pt x="138" y="2104"/>
                  </a:lnTo>
                  <a:lnTo>
                    <a:pt x="88" y="2274"/>
                  </a:lnTo>
                  <a:lnTo>
                    <a:pt x="42" y="2456"/>
                  </a:lnTo>
                  <a:lnTo>
                    <a:pt x="0" y="2648"/>
                  </a:lnTo>
                  <a:close/>
                </a:path>
              </a:pathLst>
            </a:custGeom>
            <a:gradFill rotWithShape="1">
              <a:gsLst>
                <a:gs pos="0">
                  <a:srgbClr val="D11364">
                    <a:alpha val="100000"/>
                  </a:srgbClr>
                </a:gs>
                <a:gs pos="100000">
                  <a:srgbClr val="61092E">
                    <a:alpha val="100000"/>
                  </a:srgbClr>
                </a:gs>
              </a:gsLst>
              <a:lin ang="5400000" scaled="1"/>
              <a:tileRect/>
            </a:gradFill>
            <a:ln w="0">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801" name="Rectangle 25"/>
            <p:cNvSpPr>
              <a:spLocks noChangeArrowheads="1"/>
            </p:cNvSpPr>
            <p:nvPr/>
          </p:nvSpPr>
          <p:spPr bwMode="gray">
            <a:xfrm>
              <a:off x="3082" y="1787"/>
              <a:ext cx="1743" cy="192"/>
            </a:xfrm>
            <a:prstGeom prst="rect">
              <a:avLst/>
            </a:prstGeom>
            <a:gradFill rotWithShape="1">
              <a:gsLst>
                <a:gs pos="0">
                  <a:schemeClr val="accent2">
                    <a:gamma/>
                    <a:shade val="72549"/>
                    <a:invGamma/>
                  </a:schemeClr>
                </a:gs>
                <a:gs pos="50000">
                  <a:schemeClr val="accent2"/>
                </a:gs>
                <a:gs pos="100000">
                  <a:schemeClr val="accent2">
                    <a:gamma/>
                    <a:shade val="72549"/>
                    <a:invGamma/>
                  </a:scheme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rPr>
                <a:t>符合实质要件</a:t>
              </a:r>
              <a:endPar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endParaRPr>
            </a:p>
          </p:txBody>
        </p:sp>
        <p:sp>
          <p:nvSpPr>
            <p:cNvPr id="75802" name="Rectangle 26"/>
            <p:cNvSpPr>
              <a:spLocks noChangeArrowheads="1"/>
            </p:cNvSpPr>
            <p:nvPr/>
          </p:nvSpPr>
          <p:spPr bwMode="gray">
            <a:xfrm>
              <a:off x="2556" y="2310"/>
              <a:ext cx="1900" cy="188"/>
            </a:xfrm>
            <a:prstGeom prst="rect">
              <a:avLst/>
            </a:prstGeom>
            <a:gradFill rotWithShape="1">
              <a:gsLst>
                <a:gs pos="0">
                  <a:schemeClr val="hlink">
                    <a:gamma/>
                    <a:shade val="72549"/>
                    <a:invGamma/>
                  </a:schemeClr>
                </a:gs>
                <a:gs pos="50000">
                  <a:schemeClr val="hlink"/>
                </a:gs>
                <a:gs pos="100000">
                  <a:schemeClr val="hlink">
                    <a:gamma/>
                    <a:shade val="72549"/>
                    <a:invGamma/>
                  </a:scheme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rPr>
                <a:t>符合形式要件</a:t>
              </a:r>
              <a:endPar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endParaRPr>
            </a:p>
          </p:txBody>
        </p:sp>
        <p:sp>
          <p:nvSpPr>
            <p:cNvPr id="19485" name="Freeform 27"/>
            <p:cNvSpPr/>
            <p:nvPr/>
          </p:nvSpPr>
          <p:spPr>
            <a:xfrm>
              <a:off x="2036" y="2494"/>
              <a:ext cx="2415" cy="343"/>
            </a:xfrm>
            <a:custGeom>
              <a:avLst/>
              <a:gdLst/>
              <a:ahLst/>
              <a:cxnLst>
                <a:cxn ang="0">
                  <a:pos x="2422" y="411"/>
                </a:cxn>
                <a:cxn ang="0">
                  <a:pos x="0" y="411"/>
                </a:cxn>
                <a:cxn ang="0">
                  <a:pos x="620" y="0"/>
                </a:cxn>
                <a:cxn ang="0">
                  <a:pos x="2848" y="0"/>
                </a:cxn>
                <a:cxn ang="0">
                  <a:pos x="2422" y="411"/>
                </a:cxn>
              </a:cxnLst>
              <a:rect l="0" t="0" r="0" b="0"/>
              <a:pathLst>
                <a:path w="2048" h="286">
                  <a:moveTo>
                    <a:pt x="1742" y="286"/>
                  </a:moveTo>
                  <a:lnTo>
                    <a:pt x="0" y="286"/>
                  </a:lnTo>
                  <a:lnTo>
                    <a:pt x="446" y="0"/>
                  </a:lnTo>
                  <a:lnTo>
                    <a:pt x="2048" y="0"/>
                  </a:lnTo>
                  <a:lnTo>
                    <a:pt x="1742" y="286"/>
                  </a:lnTo>
                  <a:close/>
                </a:path>
              </a:pathLst>
            </a:custGeom>
            <a:solidFill>
              <a:schemeClr val="folHlink">
                <a:alpha val="100000"/>
              </a:schemeClr>
            </a:solidFill>
            <a:ln w="0">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75804" name="Rectangle 28"/>
            <p:cNvSpPr>
              <a:spLocks noChangeArrowheads="1"/>
            </p:cNvSpPr>
            <p:nvPr/>
          </p:nvSpPr>
          <p:spPr bwMode="gray">
            <a:xfrm>
              <a:off x="2038" y="2836"/>
              <a:ext cx="2056" cy="188"/>
            </a:xfrm>
            <a:prstGeom prst="rect">
              <a:avLst/>
            </a:prstGeom>
            <a:gradFill rotWithShape="1">
              <a:gsLst>
                <a:gs pos="0">
                  <a:schemeClr val="folHlink">
                    <a:gamma/>
                    <a:shade val="72549"/>
                    <a:invGamma/>
                  </a:schemeClr>
                </a:gs>
                <a:gs pos="50000">
                  <a:schemeClr val="folHlink"/>
                </a:gs>
                <a:gs pos="100000">
                  <a:schemeClr val="folHlink">
                    <a:gamma/>
                    <a:shade val="72549"/>
                    <a:invGamma/>
                  </a:scheme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rPr>
                <a:t>属于保护对象</a:t>
              </a:r>
              <a:endPar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endParaRPr>
            </a:p>
          </p:txBody>
        </p:sp>
        <p:sp>
          <p:nvSpPr>
            <p:cNvPr id="75805" name="Rectangle 29"/>
            <p:cNvSpPr>
              <a:spLocks noChangeArrowheads="1"/>
            </p:cNvSpPr>
            <p:nvPr/>
          </p:nvSpPr>
          <p:spPr bwMode="gray">
            <a:xfrm>
              <a:off x="1514" y="3363"/>
              <a:ext cx="2213" cy="187"/>
            </a:xfrm>
            <a:prstGeom prst="rect">
              <a:avLst/>
            </a:prstGeom>
            <a:gradFill rotWithShape="1">
              <a:gsLst>
                <a:gs pos="0">
                  <a:schemeClr val="accent1">
                    <a:gamma/>
                    <a:shade val="72549"/>
                    <a:invGamma/>
                  </a:schemeClr>
                </a:gs>
                <a:gs pos="50000">
                  <a:schemeClr val="accent1"/>
                </a:gs>
                <a:gs pos="100000">
                  <a:schemeClr val="accent1">
                    <a:gamma/>
                    <a:shade val="72549"/>
                    <a:invGamma/>
                  </a:scheme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rPr>
                <a:t>专利申请</a:t>
              </a:r>
              <a:endParaRPr kumimoji="0" lang="en-US" altLang="zh-CN" sz="1600" b="1" i="0" u="none" strike="noStrike" kern="1200" cap="none" spc="0" normalizeH="0" baseline="0" noProof="0" dirty="0">
                <a:ln>
                  <a:noFill/>
                </a:ln>
                <a:solidFill>
                  <a:srgbClr val="FFFFFF"/>
                </a:solidFill>
                <a:effectLst/>
                <a:uLnTx/>
                <a:uFillTx/>
                <a:latin typeface="Verdana" panose="020B0604030504040204" pitchFamily="34" charset="0"/>
                <a:ea typeface="微软雅黑" panose="020B0503020204020204" pitchFamily="34" charset="-122"/>
                <a:cs typeface="+mn-cs"/>
                <a:sym typeface="+mn-ea"/>
              </a:endParaRPr>
            </a:p>
          </p:txBody>
        </p:sp>
      </p:gr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1</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、违反法律</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18435" name="Rectangle 3"/>
          <p:cNvSpPr>
            <a:spLocks noGrp="1"/>
          </p:cNvSpPr>
          <p:nvPr>
            <p:ph idx="1"/>
          </p:nvPr>
        </p:nvSpPr>
        <p:spPr>
          <a:xfrm>
            <a:off x="814387" y="1228436"/>
            <a:ext cx="10296957" cy="5172364"/>
          </a:xfrm>
        </p:spPr>
        <p:txBody>
          <a:bodyPr vert="horz" wrap="square" lIns="91440" tIns="45720" rIns="91440" bIns="45720" anchor="t"/>
          <a:lstStyle/>
          <a:p>
            <a:pPr eaLnBrk="1" hangingPunct="1">
              <a:lnSpc>
                <a:spcPct val="80000"/>
              </a:lnSpc>
            </a:pPr>
            <a:r>
              <a:rPr lang="zh-CN" altLang="en-US" sz="4000" dirty="0"/>
              <a:t>法律指的是全国人大及人大常委会制订的法律，不包括行政法规和规章。</a:t>
            </a:r>
            <a:endParaRPr lang="zh-CN" altLang="en-US" sz="4000" dirty="0"/>
          </a:p>
          <a:p>
            <a:pPr eaLnBrk="1" hangingPunct="1">
              <a:lnSpc>
                <a:spcPct val="80000"/>
              </a:lnSpc>
            </a:pPr>
            <a:r>
              <a:rPr lang="zh-CN" altLang="en-US" dirty="0"/>
              <a:t>例一：一种新型注射器，可以有效减少注射器中的残余药量，特别适用于注射毒品，是否可以申请专利？ </a:t>
            </a:r>
            <a:endParaRPr lang="zh-CN" altLang="en-US" dirty="0"/>
          </a:p>
          <a:p>
            <a:pPr eaLnBrk="1" hangingPunct="1">
              <a:lnSpc>
                <a:spcPct val="80000"/>
              </a:lnSpc>
              <a:buFont typeface="Wingdings 2" panose="05020102010507070707" pitchFamily="18" charset="2"/>
              <a:buNone/>
            </a:pPr>
            <a:r>
              <a:rPr lang="zh-CN" altLang="en-US" dirty="0"/>
              <a:t>  注射器本身并不违反法律的规定，用于注射毒品只是被滥用的一种情形，不导致其不能授予专利。</a:t>
            </a:r>
            <a:endParaRPr lang="zh-CN" altLang="en-US" dirty="0"/>
          </a:p>
          <a:p>
            <a:pPr eaLnBrk="1" hangingPunct="1">
              <a:lnSpc>
                <a:spcPct val="80000"/>
              </a:lnSpc>
            </a:pPr>
            <a:r>
              <a:rPr lang="zh-CN" altLang="en-US" dirty="0"/>
              <a:t>例二：一种新型的手枪，射程远而准确度高，是否可以申请专利？ </a:t>
            </a:r>
            <a:endParaRPr lang="zh-CN" altLang="en-US" dirty="0"/>
          </a:p>
          <a:p>
            <a:pPr eaLnBrk="1" hangingPunct="1">
              <a:lnSpc>
                <a:spcPct val="80000"/>
              </a:lnSpc>
              <a:buFont typeface="Wingdings 2" panose="05020102010507070707" pitchFamily="18" charset="2"/>
              <a:buNone/>
            </a:pPr>
            <a:r>
              <a:rPr lang="zh-CN" altLang="en-US" dirty="0"/>
              <a:t>   如果仅仅是发明创造的产品的生产、销售或使用受到国家法律的限制或约束，则该产品本身及其制造方法并不属于违反国家法律的发明创造。</a:t>
            </a:r>
            <a:endParaRPr lang="zh-CN" altLang="en-US" dirty="0"/>
          </a:p>
        </p:txBody>
      </p:sp>
      <p:sp>
        <p:nvSpPr>
          <p:cNvPr id="20484"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435">
                                            <p:txEl>
                                              <p:pRg st="0" end="0"/>
                                            </p:txEl>
                                          </p:spTgt>
                                        </p:tgtEl>
                                        <p:attrNameLst>
                                          <p:attrName>style.visibility</p:attrName>
                                        </p:attrNameLst>
                                      </p:cBhvr>
                                      <p:to>
                                        <p:strVal val="visible"/>
                                      </p:to>
                                    </p:set>
                                    <p:anim calcmode="lin" valueType="num">
                                      <p:cBhvr additive="base">
                                        <p:cTn id="7" dur="500" fill="hold"/>
                                        <p:tgtEl>
                                          <p:spTgt spid="1843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43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8435">
                                            <p:txEl>
                                              <p:pRg st="1" end="1"/>
                                            </p:txEl>
                                          </p:spTgt>
                                        </p:tgtEl>
                                        <p:attrNameLst>
                                          <p:attrName>style.visibility</p:attrName>
                                        </p:attrNameLst>
                                      </p:cBhvr>
                                      <p:to>
                                        <p:strVal val="visible"/>
                                      </p:to>
                                    </p:set>
                                    <p:anim calcmode="lin" valueType="num">
                                      <p:cBhvr additive="base">
                                        <p:cTn id="13" dur="500" fill="hold"/>
                                        <p:tgtEl>
                                          <p:spTgt spid="1843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843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435">
                                            <p:txEl>
                                              <p:pRg st="2" end="2"/>
                                            </p:txEl>
                                          </p:spTgt>
                                        </p:tgtEl>
                                        <p:attrNameLst>
                                          <p:attrName>style.visibility</p:attrName>
                                        </p:attrNameLst>
                                      </p:cBhvr>
                                      <p:to>
                                        <p:strVal val="visible"/>
                                      </p:to>
                                    </p:set>
                                    <p:anim calcmode="lin" valueType="num">
                                      <p:cBhvr additive="base">
                                        <p:cTn id="19" dur="500" fill="hold"/>
                                        <p:tgtEl>
                                          <p:spTgt spid="1843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43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435">
                                            <p:txEl>
                                              <p:pRg st="3" end="3"/>
                                            </p:txEl>
                                          </p:spTgt>
                                        </p:tgtEl>
                                        <p:attrNameLst>
                                          <p:attrName>style.visibility</p:attrName>
                                        </p:attrNameLst>
                                      </p:cBhvr>
                                      <p:to>
                                        <p:strVal val="visible"/>
                                      </p:to>
                                    </p:set>
                                    <p:anim calcmode="lin" valueType="num">
                                      <p:cBhvr additive="base">
                                        <p:cTn id="25" dur="500" fill="hold"/>
                                        <p:tgtEl>
                                          <p:spTgt spid="1843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43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8435">
                                            <p:txEl>
                                              <p:pRg st="4" end="4"/>
                                            </p:txEl>
                                          </p:spTgt>
                                        </p:tgtEl>
                                        <p:attrNameLst>
                                          <p:attrName>style.visibility</p:attrName>
                                        </p:attrNameLst>
                                      </p:cBhvr>
                                      <p:to>
                                        <p:strVal val="visible"/>
                                      </p:to>
                                    </p:set>
                                    <p:anim calcmode="lin" valueType="num">
                                      <p:cBhvr additive="base">
                                        <p:cTn id="31" dur="500" fill="hold"/>
                                        <p:tgtEl>
                                          <p:spTgt spid="1843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43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2</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、违反社会公德</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19459"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sz="4000" dirty="0"/>
              <a:t>社会公德是指社会公众普遍认为是正当的、并被接受的伦理道德观念和行为准则。</a:t>
            </a:r>
            <a:endParaRPr lang="zh-CN" altLang="en-US" sz="4000" dirty="0"/>
          </a:p>
          <a:p>
            <a:pPr eaLnBrk="1" hangingPunct="1"/>
            <a:r>
              <a:rPr lang="zh-CN" altLang="en-US" dirty="0"/>
              <a:t>例一：克隆人的方法能否授予专利？</a:t>
            </a:r>
            <a:endParaRPr lang="zh-CN" altLang="en-US" dirty="0"/>
          </a:p>
          <a:p>
            <a:pPr eaLnBrk="1" hangingPunct="1">
              <a:buFont typeface="Wingdings 2" panose="05020102010507070707" pitchFamily="18" charset="2"/>
              <a:buNone/>
            </a:pPr>
            <a:r>
              <a:rPr lang="zh-CN" altLang="en-US" dirty="0"/>
              <a:t>     克隆人与人类的道德观念相冲突， 不能授予专利。 </a:t>
            </a:r>
            <a:endParaRPr lang="zh-CN" altLang="en-US" dirty="0"/>
          </a:p>
        </p:txBody>
      </p:sp>
      <p:sp>
        <p:nvSpPr>
          <p:cNvPr id="21508"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459">
                                            <p:txEl>
                                              <p:pRg st="0" end="0"/>
                                            </p:txEl>
                                          </p:spTgt>
                                        </p:tgtEl>
                                        <p:attrNameLst>
                                          <p:attrName>style.visibility</p:attrName>
                                        </p:attrNameLst>
                                      </p:cBhvr>
                                      <p:to>
                                        <p:strVal val="visible"/>
                                      </p:to>
                                    </p:set>
                                    <p:anim calcmode="lin" valueType="num">
                                      <p:cBhvr additive="base">
                                        <p:cTn id="7" dur="500" fill="hold"/>
                                        <p:tgtEl>
                                          <p:spTgt spid="1945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45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9459">
                                            <p:txEl>
                                              <p:pRg st="1" end="1"/>
                                            </p:txEl>
                                          </p:spTgt>
                                        </p:tgtEl>
                                        <p:attrNameLst>
                                          <p:attrName>style.visibility</p:attrName>
                                        </p:attrNameLst>
                                      </p:cBhvr>
                                      <p:to>
                                        <p:strVal val="visible"/>
                                      </p:to>
                                    </p:set>
                                    <p:anim calcmode="lin" valueType="num">
                                      <p:cBhvr additive="base">
                                        <p:cTn id="13" dur="500" fill="hold"/>
                                        <p:tgtEl>
                                          <p:spTgt spid="1945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945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9459">
                                            <p:txEl>
                                              <p:pRg st="2" end="2"/>
                                            </p:txEl>
                                          </p:spTgt>
                                        </p:tgtEl>
                                        <p:attrNameLst>
                                          <p:attrName>style.visibility</p:attrName>
                                        </p:attrNameLst>
                                      </p:cBhvr>
                                      <p:to>
                                        <p:strVal val="visible"/>
                                      </p:to>
                                    </p:set>
                                    <p:anim calcmode="lin" valueType="num">
                                      <p:cBhvr additive="base">
                                        <p:cTn id="19" dur="500" fill="hold"/>
                                        <p:tgtEl>
                                          <p:spTgt spid="19459">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945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3</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、妨碍社会公共利益</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20483"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sz="3600" dirty="0"/>
              <a:t>是指发明创造的实施或使用会给公众或社会造成危害，或者使社会的正常秩序受到影响。 </a:t>
            </a:r>
            <a:endParaRPr lang="en-US" altLang="zh-CN" sz="3600" dirty="0" smtClean="0"/>
          </a:p>
          <a:p>
            <a:pPr eaLnBrk="1" hangingPunct="1"/>
            <a:endParaRPr lang="en-US" altLang="zh-CN" sz="3600" dirty="0"/>
          </a:p>
          <a:p>
            <a:pPr eaLnBrk="1" hangingPunct="1"/>
            <a:r>
              <a:rPr lang="zh-CN" altLang="en-US" b="1" dirty="0" smtClean="0">
                <a:solidFill>
                  <a:srgbClr val="000000"/>
                </a:solidFill>
                <a:latin typeface="Impact" panose="020B0806030902050204"/>
                <a:cs typeface="+mj-cs"/>
                <a:sym typeface="+mn-ea"/>
              </a:rPr>
              <a:t>例：</a:t>
            </a:r>
            <a:r>
              <a:rPr lang="en-US" altLang="zh-CN" b="1" dirty="0" smtClean="0">
                <a:solidFill>
                  <a:srgbClr val="000000"/>
                </a:solidFill>
                <a:latin typeface="Impact" panose="020B0806030902050204"/>
                <a:cs typeface="+mj-cs"/>
                <a:sym typeface="+mn-ea"/>
              </a:rPr>
              <a:t>“</a:t>
            </a:r>
            <a:r>
              <a:rPr lang="zh-CN" altLang="en-US" b="1" dirty="0">
                <a:solidFill>
                  <a:srgbClr val="000000"/>
                </a:solidFill>
                <a:latin typeface="Impact" panose="020B0806030902050204"/>
                <a:cs typeface="+mj-cs"/>
                <a:sym typeface="+mn-ea"/>
              </a:rPr>
              <a:t>防暴注射器</a:t>
            </a:r>
            <a:r>
              <a:rPr lang="en-US" altLang="zh-CN" b="1" dirty="0">
                <a:solidFill>
                  <a:srgbClr val="000000"/>
                </a:solidFill>
                <a:latin typeface="Impact" panose="020B0806030902050204"/>
                <a:cs typeface="+mj-cs"/>
                <a:sym typeface="+mn-ea"/>
              </a:rPr>
              <a:t>”</a:t>
            </a:r>
            <a:r>
              <a:rPr lang="zh-CN" altLang="en-US" b="1" dirty="0">
                <a:solidFill>
                  <a:srgbClr val="000000"/>
                </a:solidFill>
                <a:latin typeface="Impact" panose="020B0806030902050204"/>
                <a:cs typeface="+mj-cs"/>
                <a:sym typeface="+mn-ea"/>
              </a:rPr>
              <a:t>能否授予专利</a:t>
            </a:r>
            <a:r>
              <a:rPr lang="zh-CN" altLang="en-US" b="1" dirty="0" smtClean="0">
                <a:solidFill>
                  <a:srgbClr val="000000"/>
                </a:solidFill>
                <a:latin typeface="Impact" panose="020B0806030902050204"/>
                <a:cs typeface="+mj-cs"/>
                <a:sym typeface="+mn-ea"/>
              </a:rPr>
              <a:t>？</a:t>
            </a:r>
            <a:endParaRPr lang="en-US" altLang="zh-CN" b="1" dirty="0" smtClean="0">
              <a:solidFill>
                <a:srgbClr val="000000"/>
              </a:solidFill>
              <a:latin typeface="Impact" panose="020B0806030902050204"/>
              <a:cs typeface="+mj-cs"/>
              <a:sym typeface="+mn-ea"/>
            </a:endParaRPr>
          </a:p>
          <a:p>
            <a:pPr lvl="0"/>
            <a:r>
              <a:rPr lang="zh-CN" altLang="en-US" dirty="0">
                <a:solidFill>
                  <a:srgbClr val="000000"/>
                </a:solidFill>
              </a:rPr>
              <a:t>本申请权利要求记载的配方成分中包括氢氧化钠，在实施时必然会产生严重损伤人体的后果，且其造成的损害有可能远远超过可能实现的积极效果，此种方式有违公共利益和公共安全，理应避免。</a:t>
            </a:r>
            <a:endParaRPr lang="zh-CN" altLang="en-US" dirty="0">
              <a:solidFill>
                <a:srgbClr val="000000"/>
              </a:solidFill>
            </a:endParaRPr>
          </a:p>
          <a:p>
            <a:pPr lvl="0"/>
            <a:r>
              <a:rPr lang="zh-CN" altLang="en-US" dirty="0">
                <a:solidFill>
                  <a:srgbClr val="000000"/>
                </a:solidFill>
              </a:rPr>
              <a:t>（最高人民法院（2018）最高法行申647号裁定。）</a:t>
            </a:r>
            <a:endParaRPr lang="zh-CN" altLang="en-US" dirty="0">
              <a:solidFill>
                <a:srgbClr val="000000"/>
              </a:solidFill>
            </a:endParaRPr>
          </a:p>
          <a:p>
            <a:pPr eaLnBrk="1" hangingPunct="1"/>
            <a:endParaRPr lang="zh-CN" altLang="en-US" dirty="0"/>
          </a:p>
        </p:txBody>
      </p:sp>
      <p:sp>
        <p:nvSpPr>
          <p:cNvPr id="22532"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anim calcmode="lin" valueType="num">
                                      <p:cBhvr additive="base">
                                        <p:cTn id="7" dur="500" fill="hold"/>
                                        <p:tgtEl>
                                          <p:spTgt spid="2048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048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483">
                                            <p:txEl>
                                              <p:pRg st="2" end="2"/>
                                            </p:txEl>
                                          </p:spTgt>
                                        </p:tgtEl>
                                        <p:attrNameLst>
                                          <p:attrName>style.visibility</p:attrName>
                                        </p:attrNameLst>
                                      </p:cBhvr>
                                      <p:to>
                                        <p:strVal val="visible"/>
                                      </p:to>
                                    </p:set>
                                    <p:anim calcmode="lin" valueType="num">
                                      <p:cBhvr additive="base">
                                        <p:cTn id="13" dur="500" fill="hold"/>
                                        <p:tgtEl>
                                          <p:spTgt spid="2048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048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483">
                                            <p:txEl>
                                              <p:pRg st="3" end="3"/>
                                            </p:txEl>
                                          </p:spTgt>
                                        </p:tgtEl>
                                        <p:attrNameLst>
                                          <p:attrName>style.visibility</p:attrName>
                                        </p:attrNameLst>
                                      </p:cBhvr>
                                      <p:to>
                                        <p:strVal val="visible"/>
                                      </p:to>
                                    </p:set>
                                    <p:anim calcmode="lin" valueType="num">
                                      <p:cBhvr additive="base">
                                        <p:cTn id="19" dur="500" fill="hold"/>
                                        <p:tgtEl>
                                          <p:spTgt spid="2048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048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0483">
                                            <p:txEl>
                                              <p:pRg st="4" end="4"/>
                                            </p:txEl>
                                          </p:spTgt>
                                        </p:tgtEl>
                                        <p:attrNameLst>
                                          <p:attrName>style.visibility</p:attrName>
                                        </p:attrNameLst>
                                      </p:cBhvr>
                                      <p:to>
                                        <p:strVal val="visible"/>
                                      </p:to>
                                    </p:set>
                                    <p:anim calcmode="lin" valueType="num">
                                      <p:cBhvr additive="base">
                                        <p:cTn id="25" dur="500" fill="hold"/>
                                        <p:tgtEl>
                                          <p:spTgt spid="2048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048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4000" b="1" i="0" u="none" strike="noStrike" kern="1200" cap="none" spc="0" normalizeH="0" baseline="0" noProof="0">
                <a:ln>
                  <a:noFill/>
                </a:ln>
                <a:solidFill>
                  <a:schemeClr val="accent1">
                    <a:satMod val="150000"/>
                  </a:schemeClr>
                </a:solidFill>
                <a:effectLst/>
                <a:uLnTx/>
                <a:uFillTx/>
                <a:latin typeface="+mj-lt"/>
                <a:ea typeface="+mj-ea"/>
                <a:cs typeface="+mj-cs"/>
              </a:rPr>
              <a:t>一、专利和我国专利法保护的对象</a:t>
            </a:r>
            <a:endParaRPr kumimoji="0" lang="zh-CN" altLang="en-US" sz="4000" b="1" i="0" u="none" strike="noStrike" kern="1200" cap="none" spc="0" normalizeH="0" baseline="0" noProof="0">
              <a:ln>
                <a:noFill/>
              </a:ln>
              <a:solidFill>
                <a:schemeClr val="accent1">
                  <a:satMod val="150000"/>
                </a:schemeClr>
              </a:solidFill>
              <a:effectLst/>
              <a:uLnTx/>
              <a:uFillTx/>
              <a:latin typeface="+mj-lt"/>
              <a:ea typeface="+mj-ea"/>
              <a:cs typeface="+mj-cs"/>
            </a:endParaRPr>
          </a:p>
        </p:txBody>
      </p:sp>
      <p:sp>
        <p:nvSpPr>
          <p:cNvPr id="7171"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dirty="0"/>
              <a:t>（一）什么是专利</a:t>
            </a:r>
            <a:endParaRPr lang="en-US" altLang="zh-CN" dirty="0"/>
          </a:p>
          <a:p>
            <a:pPr eaLnBrk="1" hangingPunct="1"/>
            <a:r>
              <a:rPr lang="zh-CN" altLang="en-US" dirty="0"/>
              <a:t>英文</a:t>
            </a:r>
            <a:r>
              <a:rPr lang="en-US" altLang="zh-CN" dirty="0"/>
              <a:t>patent</a:t>
            </a:r>
            <a:r>
              <a:rPr lang="zh-CN" altLang="en-US" dirty="0"/>
              <a:t>，指记载、公布了某项发明创造，同时也确认了专利权人对该项发明创造享有排他性的权利的文件。</a:t>
            </a:r>
            <a:endParaRPr lang="zh-CN" altLang="en-US" dirty="0"/>
          </a:p>
          <a:p>
            <a:pPr eaLnBrk="1" hangingPunct="1"/>
            <a:r>
              <a:rPr lang="zh-CN" altLang="en-US" dirty="0"/>
              <a:t>专利的三种含义：</a:t>
            </a:r>
            <a:endParaRPr lang="zh-CN" altLang="en-US" dirty="0"/>
          </a:p>
          <a:p>
            <a:pPr eaLnBrk="1" hangingPunct="1">
              <a:buFont typeface="Wingdings" panose="05000000000000000000" pitchFamily="2" charset="2"/>
              <a:buNone/>
            </a:pPr>
            <a:r>
              <a:rPr lang="zh-CN" altLang="en-US" dirty="0"/>
              <a:t>       专利文献</a:t>
            </a:r>
            <a:endParaRPr lang="zh-CN" altLang="en-US" dirty="0"/>
          </a:p>
          <a:p>
            <a:pPr eaLnBrk="1" hangingPunct="1">
              <a:buFont typeface="Wingdings" panose="05000000000000000000" pitchFamily="2" charset="2"/>
              <a:buNone/>
            </a:pPr>
            <a:r>
              <a:rPr lang="zh-CN" altLang="en-US" dirty="0"/>
              <a:t>       专利技术</a:t>
            </a:r>
            <a:endParaRPr lang="zh-CN" altLang="en-US" dirty="0"/>
          </a:p>
          <a:p>
            <a:pPr eaLnBrk="1" hangingPunct="1">
              <a:buFont typeface="Wingdings" panose="05000000000000000000" pitchFamily="2" charset="2"/>
              <a:buNone/>
            </a:pPr>
            <a:r>
              <a:rPr lang="zh-CN" altLang="en-US" dirty="0"/>
              <a:t>       专利权</a:t>
            </a:r>
            <a:endParaRPr lang="zh-CN" altLang="en-US" dirty="0"/>
          </a:p>
          <a:p>
            <a:pPr eaLnBrk="1" hangingPunct="1">
              <a:buFont typeface="Wingdings" panose="05000000000000000000" pitchFamily="2" charset="2"/>
              <a:buNone/>
            </a:pPr>
            <a:endParaRPr lang="en-US" altLang="zh-CN" dirty="0"/>
          </a:p>
        </p:txBody>
      </p:sp>
      <p:sp>
        <p:nvSpPr>
          <p:cNvPr id="7172"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en-US" dirty="0"/>
              <a:t>本申请权利要求记载的配方成分中包括氢氧化钠，在实施时必然会产生严重损伤人体的后果，且其造成的损害有可能远远超过可能实现的积极效果，此种方式有违公共利益和公共安全，理应避免。</a:t>
            </a:r>
            <a:endParaRPr lang="zh-CN" altLang="en-US" dirty="0"/>
          </a:p>
          <a:p>
            <a:r>
              <a:rPr lang="zh-CN" altLang="en-US" dirty="0"/>
              <a:t>（最高人民法院（2018）最高法行申647号裁定。）</a:t>
            </a:r>
            <a:endParaRPr lang="zh-CN" altLang="en-US" dirty="0"/>
          </a:p>
        </p:txBody>
      </p:sp>
      <p:sp>
        <p:nvSpPr>
          <p:cNvPr id="3" name="标题 2"/>
          <p:cNvSpPr>
            <a:spLocks noGrp="1"/>
          </p:cNvSpPr>
          <p:nvPr>
            <p:ph type="title"/>
          </p:nvPr>
        </p:nvSpPr>
        <p:spPr/>
        <p:txBody>
          <a:bodyPr>
            <a:normAutofit/>
          </a:bodyPr>
          <a:lstStyle/>
          <a:p>
            <a:r>
              <a:rPr lang="en-US" altLang="zh-CN" dirty="0">
                <a:sym typeface="+mn-ea"/>
              </a:rPr>
              <a:t>“</a:t>
            </a:r>
            <a:r>
              <a:rPr lang="zh-CN" altLang="en-US" dirty="0">
                <a:sym typeface="+mn-ea"/>
              </a:rPr>
              <a:t>防暴注射器</a:t>
            </a:r>
            <a:r>
              <a:rPr lang="en-US" altLang="zh-CN" dirty="0">
                <a:sym typeface="+mn-ea"/>
              </a:rPr>
              <a:t>”</a:t>
            </a:r>
            <a:r>
              <a:rPr lang="zh-CN" altLang="en-US" dirty="0">
                <a:sym typeface="+mn-ea"/>
              </a:rPr>
              <a:t>能否授予专利？</a:t>
            </a:r>
            <a:endParaRPr lang="zh-CN" altLang="en-US" dirty="0">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smtClean="0">
                <a:ln>
                  <a:noFill/>
                </a:ln>
                <a:solidFill>
                  <a:schemeClr val="accent1">
                    <a:satMod val="150000"/>
                  </a:schemeClr>
                </a:solidFill>
                <a:effectLst/>
                <a:uLnTx/>
                <a:uFillTx/>
                <a:latin typeface="+mj-lt"/>
                <a:ea typeface="+mj-ea"/>
                <a:cs typeface="+mj-cs"/>
              </a:rPr>
              <a:t>4</a:t>
            </a:r>
            <a:r>
              <a:rPr kumimoji="0" lang="zh-CN" altLang="en-US" sz="4000" b="1" i="0" u="none" strike="noStrike" kern="1200" cap="none" spc="0" normalizeH="0" baseline="0" noProof="0" dirty="0" smtClean="0">
                <a:ln>
                  <a:noFill/>
                </a:ln>
                <a:solidFill>
                  <a:schemeClr val="accent1">
                    <a:satMod val="150000"/>
                  </a:schemeClr>
                </a:solidFill>
                <a:effectLst/>
                <a:uLnTx/>
                <a:uFillTx/>
                <a:latin typeface="+mj-lt"/>
                <a:ea typeface="+mj-ea"/>
                <a:cs typeface="+mj-cs"/>
              </a:rPr>
              <a:t>、违反规定获取或利用遗传资源</a:t>
            </a:r>
            <a:endParaRPr kumimoji="0" lang="zh-CN" altLang="en-US" sz="4000" b="1" i="0" u="none" strike="noStrike" kern="1200" cap="none" spc="0" normalizeH="0" baseline="0" noProof="0" dirty="0" smtClean="0">
              <a:ln>
                <a:noFill/>
              </a:ln>
              <a:solidFill>
                <a:schemeClr val="accent1">
                  <a:satMod val="150000"/>
                </a:schemeClr>
              </a:solidFill>
              <a:effectLst/>
              <a:uLnTx/>
              <a:uFillTx/>
              <a:latin typeface="+mj-lt"/>
              <a:ea typeface="+mj-ea"/>
              <a:cs typeface="+mj-cs"/>
            </a:endParaRPr>
          </a:p>
        </p:txBody>
      </p:sp>
      <p:sp>
        <p:nvSpPr>
          <p:cNvPr id="23555" name="Rectangle 3"/>
          <p:cNvSpPr>
            <a:spLocks noGrp="1"/>
          </p:cNvSpPr>
          <p:nvPr>
            <p:ph idx="1"/>
          </p:nvPr>
        </p:nvSpPr>
        <p:spPr>
          <a:xfrm>
            <a:off x="600364" y="1428750"/>
            <a:ext cx="10067636" cy="4972050"/>
          </a:xfrm>
        </p:spPr>
        <p:txBody>
          <a:bodyPr vert="horz" wrap="square" lIns="91440" tIns="45720" rIns="91440" bIns="45720" anchor="t"/>
          <a:lstStyle/>
          <a:p>
            <a:pPr eaLnBrk="1" hangingPunct="1">
              <a:buFont typeface="Wingdings 2" panose="05020102010507070707" pitchFamily="18" charset="2"/>
              <a:buNone/>
            </a:pPr>
            <a:r>
              <a:rPr lang="en-US" altLang="zh-CN" dirty="0"/>
              <a:t>4</a:t>
            </a:r>
            <a:r>
              <a:rPr lang="zh-CN" altLang="en-US" dirty="0"/>
              <a:t>、</a:t>
            </a:r>
            <a:r>
              <a:rPr lang="zh-CN" altLang="en-US" sz="4000" dirty="0"/>
              <a:t> 对违反法律、行政法规的规定获取或者利用遗传资源，并依赖该遗传资源完成的发明创造，不授予专利权。</a:t>
            </a:r>
            <a:endParaRPr lang="zh-CN" altLang="en-US" sz="4000" dirty="0"/>
          </a:p>
          <a:p>
            <a:pPr eaLnBrk="1" hangingPunct="1">
              <a:buFont typeface="Wingdings 2" panose="05020102010507070707" pitchFamily="18" charset="2"/>
              <a:buNone/>
            </a:pPr>
            <a:r>
              <a:rPr lang="zh-CN" altLang="en-US" dirty="0"/>
              <a:t>第</a:t>
            </a:r>
            <a:r>
              <a:rPr lang="en-US" altLang="zh-CN" dirty="0"/>
              <a:t>5</a:t>
            </a:r>
            <a:r>
              <a:rPr lang="zh-CN" altLang="en-US" dirty="0"/>
              <a:t>条第</a:t>
            </a:r>
            <a:r>
              <a:rPr lang="en-US" altLang="zh-CN" dirty="0"/>
              <a:t>1</a:t>
            </a:r>
            <a:r>
              <a:rPr lang="zh-CN" altLang="en-US" dirty="0"/>
              <a:t>款中的“违反法律”指的是结果，这里指的是过程；</a:t>
            </a:r>
            <a:endParaRPr lang="zh-CN" altLang="en-US" dirty="0"/>
          </a:p>
          <a:p>
            <a:pPr eaLnBrk="1" hangingPunct="1">
              <a:buFont typeface="Wingdings 2" panose="05020102010507070707" pitchFamily="18" charset="2"/>
              <a:buNone/>
            </a:pPr>
            <a:r>
              <a:rPr lang="zh-CN" altLang="en-US" dirty="0"/>
              <a:t> 本款规定的目的在于制止以在以违法的方式获取遗产资源的基础上作出发明创造申请专利，从而促进遗传资源保护的有关法律法规的实施。 </a:t>
            </a:r>
            <a:endParaRPr lang="zh-CN" altLang="en-US" dirty="0"/>
          </a:p>
          <a:p>
            <a:pPr eaLnBrk="1" hangingPunct="1">
              <a:buFont typeface="Wingdings 2" panose="05020102010507070707" pitchFamily="18" charset="2"/>
              <a:buNone/>
            </a:pPr>
            <a:endParaRPr lang="zh-CN" altLang="en-US" dirty="0"/>
          </a:p>
        </p:txBody>
      </p:sp>
      <p:sp>
        <p:nvSpPr>
          <p:cNvPr id="23556"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5</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、科学发现</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22531"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sz="4000" dirty="0"/>
              <a:t>是指对自然界中客观存在的物质、现象、变化过程及其特性和规律的揭示。</a:t>
            </a:r>
            <a:endParaRPr lang="zh-CN" altLang="en-US" sz="4000" dirty="0"/>
          </a:p>
          <a:p>
            <a:pPr eaLnBrk="1" hangingPunct="1"/>
            <a:r>
              <a:rPr lang="zh-CN" altLang="en-US" dirty="0"/>
              <a:t>例：一些金属在绝对温度</a:t>
            </a:r>
            <a:r>
              <a:rPr lang="en-US" altLang="zh-CN" dirty="0"/>
              <a:t>4.2K</a:t>
            </a:r>
            <a:r>
              <a:rPr lang="zh-CN" altLang="en-US" dirty="0"/>
              <a:t>附近时直流电阻率降为零，这一发现能否申请专利？超导器件及制作超导器件的方法能否申请专利？</a:t>
            </a:r>
            <a:endParaRPr lang="zh-CN" altLang="en-US" dirty="0"/>
          </a:p>
          <a:p>
            <a:pPr eaLnBrk="1" hangingPunct="1">
              <a:buFont typeface="Wingdings 2" panose="05020102010507070707" pitchFamily="18" charset="2"/>
              <a:buNone/>
            </a:pPr>
            <a:r>
              <a:rPr lang="zh-CN" altLang="en-US" dirty="0"/>
              <a:t>   发现本身不能获得专利，但利用该发现的产品或方法可能属于可获专利的客体。因此，前者不能申请专利，而后者可以。</a:t>
            </a:r>
            <a:endParaRPr lang="zh-CN" altLang="en-US" dirty="0"/>
          </a:p>
          <a:p>
            <a:pPr eaLnBrk="1" hangingPunct="1">
              <a:buFont typeface="Wingdings 2" panose="05020102010507070707" pitchFamily="18" charset="2"/>
              <a:buNone/>
            </a:pPr>
            <a:endParaRPr lang="zh-CN" altLang="en-US" dirty="0"/>
          </a:p>
        </p:txBody>
      </p:sp>
      <p:sp>
        <p:nvSpPr>
          <p:cNvPr id="24580"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anim calcmode="lin" valueType="num">
                                      <p:cBhvr additive="base">
                                        <p:cTn id="7" dur="500" fill="hold"/>
                                        <p:tgtEl>
                                          <p:spTgt spid="2253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253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2531">
                                            <p:txEl>
                                              <p:pRg st="1" end="1"/>
                                            </p:txEl>
                                          </p:spTgt>
                                        </p:tgtEl>
                                        <p:attrNameLst>
                                          <p:attrName>style.visibility</p:attrName>
                                        </p:attrNameLst>
                                      </p:cBhvr>
                                      <p:to>
                                        <p:strVal val="visible"/>
                                      </p:to>
                                    </p:set>
                                    <p:anim calcmode="lin" valueType="num">
                                      <p:cBhvr additive="base">
                                        <p:cTn id="13" dur="500" fill="hold"/>
                                        <p:tgtEl>
                                          <p:spTgt spid="2253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25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531">
                                            <p:txEl>
                                              <p:pRg st="2" end="2"/>
                                            </p:txEl>
                                          </p:spTgt>
                                        </p:tgtEl>
                                        <p:attrNameLst>
                                          <p:attrName>style.visibility</p:attrName>
                                        </p:attrNameLst>
                                      </p:cBhvr>
                                      <p:to>
                                        <p:strVal val="visible"/>
                                      </p:to>
                                    </p:set>
                                    <p:anim calcmode="lin" valueType="num">
                                      <p:cBhvr additive="base">
                                        <p:cTn id="19" dur="500" fill="hold"/>
                                        <p:tgtEl>
                                          <p:spTgt spid="2253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253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1"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6</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、智力活动的规则和方法 </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27651" name="Rectangle 3"/>
          <p:cNvSpPr>
            <a:spLocks noGrp="1"/>
          </p:cNvSpPr>
          <p:nvPr>
            <p:ph idx="1"/>
          </p:nvPr>
        </p:nvSpPr>
        <p:spPr>
          <a:xfrm>
            <a:off x="1524000" y="1774825"/>
            <a:ext cx="9144000" cy="4625975"/>
          </a:xfrm>
        </p:spPr>
        <p:txBody>
          <a:bodyPr vert="horz" wrap="square" lIns="91440" tIns="45720" rIns="91440" bIns="45720" anchor="t"/>
          <a:lstStyle/>
          <a:p>
            <a:pPr eaLnBrk="1" hangingPunct="1"/>
            <a:r>
              <a:rPr lang="zh-CN" altLang="en-US" sz="3600" dirty="0"/>
              <a:t>智力活动的规则，属于思维、推理的规则和方法，由于其没有采用技术手段或者利用自然规律，也未解决技术问题和产生技术效果，因而不构成技术方案。 </a:t>
            </a:r>
            <a:endParaRPr lang="zh-CN" altLang="en-US" sz="3600" dirty="0"/>
          </a:p>
          <a:p>
            <a:pPr eaLnBrk="1" hangingPunct="1"/>
            <a:r>
              <a:rPr lang="zh-CN" altLang="en-US" sz="2000" dirty="0"/>
              <a:t>审查专利申请的方法；</a:t>
            </a:r>
            <a:endParaRPr lang="zh-CN" altLang="en-US" sz="2000" dirty="0"/>
          </a:p>
          <a:p>
            <a:pPr eaLnBrk="1" hangingPunct="1"/>
            <a:r>
              <a:rPr lang="zh-CN" altLang="en-US" sz="2000" dirty="0"/>
              <a:t>组织、生产、商业实施和经济等方面的管理方法及制度；</a:t>
            </a:r>
            <a:endParaRPr lang="zh-CN" altLang="en-US" sz="2000" dirty="0"/>
          </a:p>
          <a:p>
            <a:pPr eaLnBrk="1" hangingPunct="1"/>
            <a:r>
              <a:rPr lang="zh-CN" altLang="en-US" sz="2000" dirty="0"/>
              <a:t>交通行车规则、时间调度表、比赛规则；</a:t>
            </a:r>
            <a:endParaRPr lang="zh-CN" altLang="en-US" sz="2000" dirty="0"/>
          </a:p>
          <a:p>
            <a:pPr eaLnBrk="1" hangingPunct="1"/>
            <a:r>
              <a:rPr lang="zh-CN" altLang="en-US" sz="2000" dirty="0"/>
              <a:t>演绎、推理和运筹的方法；</a:t>
            </a:r>
            <a:endParaRPr lang="zh-CN" altLang="en-US" sz="2000" dirty="0"/>
          </a:p>
          <a:p>
            <a:pPr eaLnBrk="1" hangingPunct="1"/>
            <a:r>
              <a:rPr lang="zh-CN" altLang="en-US" sz="2000" dirty="0"/>
              <a:t>图书分类规则、字典的编排方法、情报检索的方法、专利</a:t>
            </a:r>
            <a:endParaRPr lang="zh-CN" altLang="en-US" sz="2000" dirty="0"/>
          </a:p>
          <a:p>
            <a:pPr eaLnBrk="1" hangingPunct="1"/>
            <a:r>
              <a:rPr lang="zh-CN" altLang="en-US" sz="2000" dirty="0"/>
              <a:t>分类法；</a:t>
            </a:r>
            <a:endParaRPr lang="en-US" altLang="zh-CN" sz="2000" dirty="0"/>
          </a:p>
          <a:p>
            <a:pPr eaLnBrk="1" hangingPunct="1"/>
            <a:r>
              <a:rPr lang="zh-CN" altLang="en-US" sz="2000" dirty="0"/>
              <a:t>日历的编排规则和方法；</a:t>
            </a:r>
            <a:endParaRPr lang="zh-CN" altLang="en-US" sz="2000" dirty="0"/>
          </a:p>
          <a:p>
            <a:pPr eaLnBrk="1" hangingPunct="1"/>
            <a:endParaRPr lang="zh-CN" altLang="en-US" sz="2000" dirty="0"/>
          </a:p>
        </p:txBody>
      </p:sp>
      <p:sp>
        <p:nvSpPr>
          <p:cNvPr id="27652"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p:cNvSpPr>
          <p:nvPr>
            <p:ph type="title"/>
          </p:nvPr>
        </p:nvSpPr>
        <p:spPr>
          <a:xfrm>
            <a:off x="1981200" y="155575"/>
            <a:ext cx="8229600" cy="1252538"/>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endParaRPr kumimoji="0" lang="zh-CN" altLang="en-US" sz="4000" b="1" i="0" u="none" strike="noStrike" kern="1200" cap="none" spc="0" normalizeH="0" baseline="0" noProof="0">
              <a:ln>
                <a:noFill/>
              </a:ln>
              <a:solidFill>
                <a:schemeClr val="accent1">
                  <a:satMod val="150000"/>
                </a:schemeClr>
              </a:solidFill>
              <a:effectLst/>
              <a:uLnTx/>
              <a:uFillTx/>
              <a:latin typeface="+mj-lt"/>
              <a:ea typeface="+mj-ea"/>
              <a:cs typeface="+mj-cs"/>
            </a:endParaRPr>
          </a:p>
        </p:txBody>
      </p:sp>
      <p:sp>
        <p:nvSpPr>
          <p:cNvPr id="28675" name="Rectangle 3"/>
          <p:cNvSpPr>
            <a:spLocks noGrp="1"/>
          </p:cNvSpPr>
          <p:nvPr>
            <p:ph idx="1"/>
          </p:nvPr>
        </p:nvSpPr>
        <p:spPr>
          <a:xfrm>
            <a:off x="1738313" y="1428750"/>
            <a:ext cx="8929687" cy="4972050"/>
          </a:xfrm>
        </p:spPr>
        <p:txBody>
          <a:bodyPr vert="horz" wrap="square" lIns="91440" tIns="45720" rIns="91440" bIns="45720" anchor="t"/>
          <a:lstStyle/>
          <a:p>
            <a:pPr eaLnBrk="1" hangingPunct="1">
              <a:lnSpc>
                <a:spcPct val="80000"/>
              </a:lnSpc>
            </a:pPr>
            <a:r>
              <a:rPr lang="en-US" altLang="zh-CN" sz="2400" dirty="0"/>
              <a:t>6</a:t>
            </a:r>
            <a:r>
              <a:rPr lang="zh-CN" altLang="en-US" sz="2400" dirty="0"/>
              <a:t>、智力活动的规则和方法（续）</a:t>
            </a:r>
            <a:endParaRPr lang="zh-CN" altLang="en-US" sz="2400" dirty="0"/>
          </a:p>
          <a:p>
            <a:pPr eaLnBrk="1" hangingPunct="1"/>
            <a:r>
              <a:rPr lang="zh-CN" altLang="en-US" sz="2000" dirty="0"/>
              <a:t>仪器和设备的操作说明；</a:t>
            </a:r>
            <a:endParaRPr lang="zh-CN" altLang="en-US" sz="2000" dirty="0"/>
          </a:p>
          <a:p>
            <a:pPr eaLnBrk="1" hangingPunct="1"/>
            <a:r>
              <a:rPr lang="zh-CN" altLang="en-US" sz="2000" dirty="0"/>
              <a:t>各种语言的语法、汉字编码方法；</a:t>
            </a:r>
            <a:endParaRPr lang="zh-CN" altLang="en-US" sz="2000" dirty="0"/>
          </a:p>
          <a:p>
            <a:pPr eaLnBrk="1" hangingPunct="1"/>
            <a:r>
              <a:rPr lang="zh-CN" altLang="en-US" sz="2000" dirty="0"/>
              <a:t>计算机的语言及计算规则；</a:t>
            </a:r>
            <a:endParaRPr lang="zh-CN" altLang="en-US" sz="2000" dirty="0"/>
          </a:p>
          <a:p>
            <a:pPr eaLnBrk="1" hangingPunct="1"/>
            <a:r>
              <a:rPr lang="zh-CN" altLang="en-US" sz="2000" dirty="0"/>
              <a:t>速算法或口诀；</a:t>
            </a:r>
            <a:endParaRPr lang="zh-CN" altLang="en-US" sz="2000" dirty="0"/>
          </a:p>
          <a:p>
            <a:pPr eaLnBrk="1" hangingPunct="1"/>
            <a:r>
              <a:rPr lang="zh-CN" altLang="en-US" sz="2000" dirty="0"/>
              <a:t>数学理论和换算方法；</a:t>
            </a:r>
            <a:endParaRPr lang="zh-CN" altLang="en-US" sz="2000" dirty="0"/>
          </a:p>
          <a:p>
            <a:pPr eaLnBrk="1" hangingPunct="1"/>
            <a:r>
              <a:rPr lang="zh-CN" altLang="en-US" sz="2000" dirty="0"/>
              <a:t>心理测验方法；</a:t>
            </a:r>
            <a:endParaRPr lang="zh-CN" altLang="en-US" sz="2000" dirty="0"/>
          </a:p>
          <a:p>
            <a:pPr eaLnBrk="1" hangingPunct="1"/>
            <a:r>
              <a:rPr lang="zh-CN" altLang="en-US" sz="2000" dirty="0"/>
              <a:t>教学、授课、训练和驯兽的方法；</a:t>
            </a:r>
            <a:endParaRPr lang="zh-CN" altLang="en-US" sz="2000" dirty="0"/>
          </a:p>
          <a:p>
            <a:pPr eaLnBrk="1" hangingPunct="1"/>
            <a:r>
              <a:rPr lang="zh-CN" altLang="en-US" sz="2000" dirty="0"/>
              <a:t>各种游戏、娱乐的规则和方法；</a:t>
            </a:r>
            <a:endParaRPr lang="zh-CN" altLang="en-US" sz="2000" dirty="0"/>
          </a:p>
          <a:p>
            <a:pPr eaLnBrk="1" hangingPunct="1"/>
            <a:r>
              <a:rPr lang="zh-CN" altLang="en-US" sz="2000" dirty="0"/>
              <a:t>统计、会计和记账的方法；</a:t>
            </a:r>
            <a:endParaRPr lang="zh-CN" altLang="en-US" sz="2000" dirty="0"/>
          </a:p>
          <a:p>
            <a:pPr eaLnBrk="1" hangingPunct="1"/>
            <a:r>
              <a:rPr lang="zh-CN" altLang="en-US" sz="2000" dirty="0"/>
              <a:t>乐谱、食谱、棋谱；</a:t>
            </a:r>
            <a:endParaRPr lang="zh-CN" altLang="en-US" sz="2000" dirty="0"/>
          </a:p>
          <a:p>
            <a:pPr eaLnBrk="1" hangingPunct="1"/>
            <a:r>
              <a:rPr lang="zh-CN" altLang="en-US" sz="2000" dirty="0"/>
              <a:t>锻炼身体的方法；</a:t>
            </a:r>
            <a:endParaRPr lang="zh-CN" altLang="en-US" sz="2000" dirty="0"/>
          </a:p>
          <a:p>
            <a:pPr eaLnBrk="1" hangingPunct="1"/>
            <a:r>
              <a:rPr lang="zh-CN" altLang="en-US" sz="2000" dirty="0"/>
              <a:t>疾病普查的方法和人口统计的方法；</a:t>
            </a:r>
            <a:endParaRPr lang="zh-CN" altLang="en-US" sz="2000" dirty="0"/>
          </a:p>
          <a:p>
            <a:pPr eaLnBrk="1" hangingPunct="1"/>
            <a:r>
              <a:rPr lang="zh-CN" altLang="en-US" sz="2000" dirty="0"/>
              <a:t>信息表述方法；</a:t>
            </a:r>
            <a:endParaRPr lang="zh-CN" altLang="en-US" sz="2000" dirty="0"/>
          </a:p>
          <a:p>
            <a:pPr eaLnBrk="1" hangingPunct="1"/>
            <a:r>
              <a:rPr lang="zh-CN" altLang="en-US" sz="2000" dirty="0"/>
              <a:t>计算机程序本身。</a:t>
            </a:r>
            <a:endParaRPr lang="zh-CN" altLang="en-US" sz="2000" dirty="0"/>
          </a:p>
          <a:p>
            <a:pPr eaLnBrk="1" hangingPunct="1">
              <a:lnSpc>
                <a:spcPct val="80000"/>
              </a:lnSpc>
            </a:pPr>
            <a:endParaRPr lang="zh-CN" altLang="en-US" sz="2000" dirty="0"/>
          </a:p>
        </p:txBody>
      </p:sp>
      <p:sp>
        <p:nvSpPr>
          <p:cNvPr id="28676"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内容占位符 2"/>
          <p:cNvSpPr>
            <a:spLocks noGrp="1"/>
          </p:cNvSpPr>
          <p:nvPr>
            <p:ph idx="4294967295"/>
          </p:nvPr>
        </p:nvSpPr>
        <p:spPr/>
        <p:txBody>
          <a:bodyPr vert="horz" wrap="square" lIns="91440" tIns="45720" rIns="91440" bIns="45720" anchor="t"/>
          <a:lstStyle/>
          <a:p>
            <a:pPr eaLnBrk="1" hangingPunct="1"/>
            <a:r>
              <a:rPr lang="en-US" altLang="zh-CN" b="1" dirty="0"/>
              <a:t>2017</a:t>
            </a:r>
            <a:r>
              <a:rPr lang="zh-CN" altLang="zh-CN" b="1" dirty="0"/>
              <a:t>年</a:t>
            </a:r>
            <a:r>
              <a:rPr lang="en-US" altLang="zh-CN" b="1" dirty="0"/>
              <a:t>4</a:t>
            </a:r>
            <a:r>
              <a:rPr lang="zh-CN" altLang="en-US" b="1" dirty="0"/>
              <a:t>月</a:t>
            </a:r>
            <a:r>
              <a:rPr lang="en-US" altLang="zh-CN" b="1" dirty="0"/>
              <a:t>1</a:t>
            </a:r>
            <a:r>
              <a:rPr lang="zh-CN" altLang="en-US" b="1" dirty="0"/>
              <a:t>日实施的</a:t>
            </a:r>
            <a:r>
              <a:rPr lang="zh-CN" altLang="zh-CN" b="1" dirty="0"/>
              <a:t>《</a:t>
            </a:r>
            <a:r>
              <a:rPr lang="zh-CN" altLang="en-US" b="1" dirty="0"/>
              <a:t>专利审查指南</a:t>
            </a:r>
            <a:r>
              <a:rPr lang="zh-CN" altLang="zh-CN" b="1" dirty="0"/>
              <a:t>》</a:t>
            </a:r>
            <a:r>
              <a:rPr lang="zh-CN" altLang="en-US" b="1" dirty="0"/>
              <a:t>明确规定：涉及商业模式的权利要求，如果既包含商业规则和方法的内容，又包含技术特征，则不应当依据专利法第二十五条排除其获得专利权的可能性。</a:t>
            </a:r>
            <a:endParaRPr lang="zh-CN" altLang="en-US" b="1" dirty="0"/>
          </a:p>
        </p:txBody>
      </p:sp>
      <p:pic>
        <p:nvPicPr>
          <p:cNvPr id="29699" name="标题 1"/>
          <p:cNvPicPr>
            <a:picLocks noGrp="1"/>
          </p:cNvPicPr>
          <p:nvPr>
            <p:ph type="title" idx="4294967295"/>
          </p:nvPr>
        </p:nvPicPr>
        <p:blipFill>
          <a:blip r:embed="rId1"/>
          <a:srcRect/>
          <a:stretch>
            <a:fillRect/>
          </a:stretch>
        </p:blipFill>
        <p:spPr>
          <a:xfrm>
            <a:off x="1719263" y="268288"/>
            <a:ext cx="8497887" cy="1158875"/>
          </a:xfrm>
        </p:spPr>
      </p:pic>
      <p:sp>
        <p:nvSpPr>
          <p:cNvPr id="29700" name="灯片编号占位符 3"/>
          <p:cNvSpPr txBox="1">
            <a:spLocks noGrp="1"/>
          </p:cNvSpPr>
          <p:nvPr/>
        </p:nvSpPr>
        <p:spPr>
          <a:xfrm>
            <a:off x="10171113" y="6408738"/>
            <a:ext cx="366712" cy="365125"/>
          </a:xfrm>
          <a:prstGeom prst="rect">
            <a:avLst/>
          </a:prstGeom>
          <a:noFill/>
          <a:ln w="9525">
            <a:noFill/>
          </a:ln>
        </p:spPr>
        <p:txBody>
          <a:bodyPr anchor="b"/>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r" defTabSz="914400" rtl="0" eaLnBrk="0" fontAlgn="base" latinLnBrk="0" hangingPunct="0">
              <a:lnSpc>
                <a:spcPct val="100000"/>
              </a:lnSpc>
              <a:spcBef>
                <a:spcPct val="0"/>
              </a:spcBef>
              <a:spcAft>
                <a:spcPct val="0"/>
              </a:spcAft>
              <a:buClrTx/>
              <a:buSzTx/>
              <a:buFont typeface="Arial" panose="020B0604020202020204" pitchFamily="34" charset="0"/>
              <a:buNone/>
              <a:defRPr/>
            </a:pPr>
            <a:fld id="{9A0DB2DC-4C9A-4742-B13C-FB6460FD3503}" type="slidenum">
              <a:rPr kumimoji="0" lang="en-US" altLang="zh-CN" sz="10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rPr>
            </a:fld>
            <a:endParaRPr kumimoji="0" lang="en-US" altLang="zh-CN" sz="1000" b="0" i="0" u="none" strike="noStrike" kern="1200" cap="none" spc="0" normalizeH="0" baseline="0" noProof="0" dirty="0">
              <a:ln>
                <a:noFill/>
              </a:ln>
              <a:solidFill>
                <a:srgbClr val="000000"/>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p:cNvSpPr>
          <p:nvPr>
            <p:ph type="title"/>
          </p:nvPr>
        </p:nvSpPr>
        <p:spPr>
          <a:xfrm>
            <a:off x="1847850" y="188913"/>
            <a:ext cx="8229600" cy="615950"/>
          </a:xfrm>
        </p:spPr>
        <p:txBody>
          <a:bodyPr vert="horz" wrap="square" lIns="91440" tIns="45720" rIns="91440" bIns="45720" numCol="1" anchor="b" anchorCtr="0" compatLnSpc="1">
            <a:normAutofit fontScale="90000"/>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7</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、疾病的诊断和治疗方法</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25603" name="Rectangle 3"/>
          <p:cNvSpPr>
            <a:spLocks noGrp="1"/>
          </p:cNvSpPr>
          <p:nvPr>
            <p:ph idx="1"/>
          </p:nvPr>
        </p:nvSpPr>
        <p:spPr>
          <a:xfrm>
            <a:off x="378691" y="1428750"/>
            <a:ext cx="10289309" cy="5143500"/>
          </a:xfrm>
        </p:spPr>
        <p:txBody>
          <a:bodyPr vert="horz" wrap="square" lIns="91440" tIns="45720" rIns="91440" bIns="45720" anchor="t"/>
          <a:lstStyle/>
          <a:p>
            <a:pPr eaLnBrk="1" hangingPunct="1">
              <a:lnSpc>
                <a:spcPct val="80000"/>
              </a:lnSpc>
            </a:pPr>
            <a:r>
              <a:rPr lang="zh-CN" altLang="en-US" dirty="0"/>
              <a:t>疾病的诊断：符合下述在两个条件：以有生命的人体或动物体为对象；以获得疾病诊断结果或健康状况为直接目的。</a:t>
            </a:r>
            <a:endParaRPr lang="zh-CN" altLang="en-US" dirty="0"/>
          </a:p>
          <a:p>
            <a:pPr eaLnBrk="1" hangingPunct="1">
              <a:lnSpc>
                <a:spcPct val="80000"/>
              </a:lnSpc>
            </a:pPr>
            <a:r>
              <a:rPr lang="zh-CN" altLang="en-US" dirty="0"/>
              <a:t>疾病的治疗：指为使有生命的人体或动物体获得或恢复健康或减少痛苦，进行阻断、缓解或消除病因或病灶的过程</a:t>
            </a:r>
            <a:r>
              <a:rPr lang="zh-CN" altLang="en-US" sz="2400" dirty="0"/>
              <a:t>。</a:t>
            </a:r>
            <a:endParaRPr lang="en-US" altLang="zh-CN" sz="2400" dirty="0"/>
          </a:p>
          <a:p>
            <a:pPr eaLnBrk="1" hangingPunct="1">
              <a:lnSpc>
                <a:spcPct val="80000"/>
              </a:lnSpc>
            </a:pPr>
            <a:endParaRPr lang="zh-CN" altLang="en-US" sz="2400" dirty="0"/>
          </a:p>
          <a:p>
            <a:pPr eaLnBrk="1" hangingPunct="1">
              <a:lnSpc>
                <a:spcPct val="80000"/>
              </a:lnSpc>
            </a:pPr>
            <a:r>
              <a:rPr lang="zh-CN" altLang="en-US" dirty="0"/>
              <a:t>问题：甲发现了</a:t>
            </a:r>
            <a:r>
              <a:rPr lang="en-US" altLang="zh-CN" dirty="0"/>
              <a:t>X</a:t>
            </a:r>
            <a:r>
              <a:rPr lang="zh-CN" altLang="en-US" dirty="0"/>
              <a:t>光，乙发现</a:t>
            </a:r>
            <a:r>
              <a:rPr lang="en-US" altLang="zh-CN" dirty="0"/>
              <a:t>X</a:t>
            </a:r>
            <a:r>
              <a:rPr lang="zh-CN" altLang="en-US" dirty="0"/>
              <a:t>光对人体具有透视性，丙发现了利用</a:t>
            </a:r>
            <a:r>
              <a:rPr lang="en-US" altLang="zh-CN" dirty="0"/>
              <a:t>X</a:t>
            </a:r>
            <a:r>
              <a:rPr lang="zh-CN" altLang="en-US" dirty="0"/>
              <a:t>光诊断疾病的方法，丁制造了</a:t>
            </a:r>
            <a:r>
              <a:rPr lang="en-US" altLang="zh-CN" dirty="0"/>
              <a:t>X</a:t>
            </a:r>
            <a:r>
              <a:rPr lang="zh-CN" altLang="en-US" dirty="0"/>
              <a:t>光机，四人哪个有可能获得专利？ </a:t>
            </a:r>
            <a:endParaRPr lang="zh-CN" altLang="en-US" dirty="0"/>
          </a:p>
          <a:p>
            <a:pPr eaLnBrk="1" hangingPunct="1">
              <a:lnSpc>
                <a:spcPct val="80000"/>
              </a:lnSpc>
            </a:pPr>
            <a:r>
              <a:rPr lang="zh-CN" altLang="en-US" dirty="0"/>
              <a:t>甲和乙所作出的是发现，不能授予专利；丙提出的是疾病的诊断方法，也不能授予专利；丁做的</a:t>
            </a:r>
            <a:r>
              <a:rPr lang="en-US" altLang="zh-CN" dirty="0"/>
              <a:t>X</a:t>
            </a:r>
            <a:r>
              <a:rPr lang="zh-CN" altLang="en-US" dirty="0"/>
              <a:t>光机是产品发明，可以授予专利。</a:t>
            </a:r>
            <a:endParaRPr lang="zh-CN" altLang="en-US" dirty="0"/>
          </a:p>
        </p:txBody>
      </p:sp>
      <p:sp>
        <p:nvSpPr>
          <p:cNvPr id="30724"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 calcmode="lin" valueType="num">
                                      <p:cBhvr additive="base">
                                        <p:cTn id="7" dur="500" fill="hold"/>
                                        <p:tgtEl>
                                          <p:spTgt spid="2560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560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5603">
                                            <p:txEl>
                                              <p:pRg st="1" end="1"/>
                                            </p:txEl>
                                          </p:spTgt>
                                        </p:tgtEl>
                                        <p:attrNameLst>
                                          <p:attrName>style.visibility</p:attrName>
                                        </p:attrNameLst>
                                      </p:cBhvr>
                                      <p:to>
                                        <p:strVal val="visible"/>
                                      </p:to>
                                    </p:set>
                                    <p:anim calcmode="lin" valueType="num">
                                      <p:cBhvr additive="base">
                                        <p:cTn id="13" dur="500" fill="hold"/>
                                        <p:tgtEl>
                                          <p:spTgt spid="2560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560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5603">
                                            <p:txEl>
                                              <p:pRg st="3" end="3"/>
                                            </p:txEl>
                                          </p:spTgt>
                                        </p:tgtEl>
                                        <p:attrNameLst>
                                          <p:attrName>style.visibility</p:attrName>
                                        </p:attrNameLst>
                                      </p:cBhvr>
                                      <p:to>
                                        <p:strVal val="visible"/>
                                      </p:to>
                                    </p:set>
                                    <p:anim calcmode="lin" valueType="num">
                                      <p:cBhvr additive="base">
                                        <p:cTn id="19" dur="500" fill="hold"/>
                                        <p:tgtEl>
                                          <p:spTgt spid="2560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560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5603">
                                            <p:txEl>
                                              <p:pRg st="4" end="4"/>
                                            </p:txEl>
                                          </p:spTgt>
                                        </p:tgtEl>
                                        <p:attrNameLst>
                                          <p:attrName>style.visibility</p:attrName>
                                        </p:attrNameLst>
                                      </p:cBhvr>
                                      <p:to>
                                        <p:strVal val="visible"/>
                                      </p:to>
                                    </p:set>
                                    <p:anim calcmode="lin" valueType="num">
                                      <p:cBhvr additive="base">
                                        <p:cTn id="25" dur="500" fill="hold"/>
                                        <p:tgtEl>
                                          <p:spTgt spid="2560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560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4000" b="1" i="0" u="none" strike="noStrike" kern="1200" cap="none" spc="0" normalizeH="0" baseline="0" noProof="0" dirty="0">
                <a:ln>
                  <a:noFill/>
                </a:ln>
                <a:solidFill>
                  <a:schemeClr val="accent1">
                    <a:satMod val="150000"/>
                  </a:schemeClr>
                </a:solidFill>
                <a:effectLst/>
                <a:uLnTx/>
                <a:uFillTx/>
                <a:latin typeface="+mj-lt"/>
                <a:ea typeface="+mj-ea"/>
                <a:cs typeface="+mj-cs"/>
              </a:rPr>
              <a:t>8</a:t>
            </a:r>
            <a:r>
              <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rPr>
              <a:t>、动物和植物的新品种 </a:t>
            </a:r>
            <a:endParaRPr kumimoji="0" lang="zh-CN" altLang="en-US" sz="4000" b="1" i="0" u="none" strike="noStrike" kern="1200" cap="none" spc="0" normalizeH="0" baseline="0" noProof="0" dirty="0">
              <a:ln>
                <a:noFill/>
              </a:ln>
              <a:solidFill>
                <a:schemeClr val="accent1">
                  <a:satMod val="150000"/>
                </a:schemeClr>
              </a:solidFill>
              <a:effectLst/>
              <a:uLnTx/>
              <a:uFillTx/>
              <a:latin typeface="+mj-lt"/>
              <a:ea typeface="+mj-ea"/>
              <a:cs typeface="+mj-cs"/>
            </a:endParaRPr>
          </a:p>
        </p:txBody>
      </p:sp>
      <p:sp>
        <p:nvSpPr>
          <p:cNvPr id="31747"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sz="4000" dirty="0"/>
              <a:t>植物可以通过</a:t>
            </a:r>
            <a:r>
              <a:rPr lang="en-US" altLang="zh-CN" sz="4000" dirty="0"/>
              <a:t>《</a:t>
            </a:r>
            <a:r>
              <a:rPr lang="zh-CN" altLang="en-US" sz="4000" dirty="0"/>
              <a:t>植物新品种条例</a:t>
            </a:r>
            <a:r>
              <a:rPr lang="en-US" altLang="zh-CN" sz="4000" dirty="0"/>
              <a:t>》</a:t>
            </a:r>
            <a:r>
              <a:rPr lang="zh-CN" altLang="en-US" sz="4000" dirty="0"/>
              <a:t>进行保护，我国不保护动物品种。</a:t>
            </a:r>
            <a:endParaRPr lang="en-US" altLang="zh-CN" sz="4000" dirty="0"/>
          </a:p>
          <a:p>
            <a:pPr eaLnBrk="1" hangingPunct="1"/>
            <a:endParaRPr lang="zh-CN" altLang="en-US" sz="4000" dirty="0"/>
          </a:p>
          <a:p>
            <a:pPr eaLnBrk="1" hangingPunct="1"/>
            <a:r>
              <a:rPr lang="zh-CN" altLang="en-US" sz="4000" dirty="0"/>
              <a:t>对动物和植物品种的生产方法，可以授予专利权。 </a:t>
            </a:r>
            <a:endParaRPr lang="zh-CN" altLang="en-US" sz="4000" dirty="0"/>
          </a:p>
        </p:txBody>
      </p:sp>
      <p:sp>
        <p:nvSpPr>
          <p:cNvPr id="31748" name="Rectangle 4"/>
          <p:cNvSpPr/>
          <p:nvPr/>
        </p:nvSpPr>
        <p:spPr>
          <a:xfrm>
            <a:off x="3800475" y="3246438"/>
            <a:ext cx="184150" cy="366712"/>
          </a:xfrm>
          <a:prstGeom prst="rect">
            <a:avLst/>
          </a:prstGeom>
          <a:noFill/>
          <a:ln w="9525">
            <a:noFill/>
          </a:ln>
        </p:spPr>
        <p:txBody>
          <a:bodyPr wrap="none" anchor="ct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31749" name="灯片编号占位符 4"/>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p:cNvSpPr>
          <p:nvPr>
            <p:ph type="title"/>
          </p:nvPr>
        </p:nvSpPr>
        <p:spPr>
          <a:xfrm>
            <a:off x="997527" y="188913"/>
            <a:ext cx="10039928" cy="666750"/>
          </a:xfrm>
        </p:spPr>
        <p:txBody>
          <a:bodyPr vert="horz" wrap="square" lIns="91440" tIns="45720" rIns="91440" bIns="45720" numCol="1" anchor="b" anchorCtr="0" compatLnSpc="1">
            <a:noAutofit/>
          </a:bodyPr>
          <a:lstStyle/>
          <a:p>
            <a:pPr lvl="0" eaLnBrk="1" fontAlgn="auto" hangingPunct="1">
              <a:spcAft>
                <a:spcPts val="0"/>
              </a:spcAft>
              <a:defRPr/>
            </a:pPr>
            <a:r>
              <a:rPr kumimoji="0" lang="en-US" altLang="zh-CN" sz="3200" b="1" i="0" u="none" strike="noStrike" kern="1200" cap="none" spc="0" normalizeH="0" baseline="0" noProof="0" dirty="0">
                <a:ln>
                  <a:noFill/>
                </a:ln>
                <a:solidFill>
                  <a:schemeClr val="accent1">
                    <a:satMod val="150000"/>
                  </a:schemeClr>
                </a:solidFill>
                <a:effectLst/>
                <a:uLnTx/>
                <a:uFillTx/>
              </a:rPr>
              <a:t>9</a:t>
            </a:r>
            <a:r>
              <a:rPr kumimoji="0" lang="zh-CN" altLang="en-US" sz="3200" b="1" i="0" u="none" strike="noStrike" kern="1200" cap="none" spc="0" normalizeH="0" baseline="0" noProof="0" dirty="0" smtClean="0">
                <a:ln>
                  <a:noFill/>
                </a:ln>
                <a:solidFill>
                  <a:schemeClr val="accent1">
                    <a:satMod val="150000"/>
                  </a:schemeClr>
                </a:solidFill>
                <a:effectLst/>
                <a:uLnTx/>
                <a:uFillTx/>
              </a:rPr>
              <a:t>、</a:t>
            </a:r>
            <a:r>
              <a:rPr lang="zh-CN" altLang="en-US" sz="3200" dirty="0">
                <a:solidFill>
                  <a:schemeClr val="accent1">
                    <a:satMod val="150000"/>
                  </a:schemeClr>
                </a:solidFill>
              </a:rPr>
              <a:t>原子核变换方法以及用原子核变换方法获得的</a:t>
            </a:r>
            <a:r>
              <a:rPr lang="zh-CN" altLang="en-US" sz="3200" dirty="0">
                <a:solidFill>
                  <a:schemeClr val="accent1">
                    <a:satMod val="150000"/>
                  </a:schemeClr>
                </a:solidFill>
              </a:rPr>
              <a:t>物质</a:t>
            </a:r>
            <a:endParaRPr lang="zh-CN" altLang="en-US" sz="3200" dirty="0">
              <a:solidFill>
                <a:schemeClr val="accent1">
                  <a:satMod val="150000"/>
                </a:schemeClr>
              </a:solidFill>
            </a:endParaRPr>
          </a:p>
        </p:txBody>
      </p:sp>
      <p:sp>
        <p:nvSpPr>
          <p:cNvPr id="32771"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dirty="0"/>
              <a:t>原子核变换的方法，是指使一个或几个原子核分裂或者聚合，形成一个或几个新原子核的过程。</a:t>
            </a:r>
            <a:endParaRPr lang="en-US" altLang="zh-CN" dirty="0"/>
          </a:p>
          <a:p>
            <a:pPr eaLnBrk="1" hangingPunct="1"/>
            <a:r>
              <a:rPr lang="zh-CN" altLang="en-US" dirty="0"/>
              <a:t>用该方法所获得的物质，指的是利用这些方法所得到的放射性同位素</a:t>
            </a:r>
            <a:r>
              <a:rPr lang="zh-CN" altLang="en-US" dirty="0" smtClean="0"/>
              <a:t>。</a:t>
            </a:r>
            <a:endParaRPr lang="en-US" altLang="zh-CN" dirty="0" smtClean="0"/>
          </a:p>
          <a:p>
            <a:pPr eaLnBrk="1" hangingPunct="1"/>
            <a:r>
              <a:rPr lang="zh-CN" altLang="en-US" dirty="0" smtClean="0"/>
              <a:t>为</a:t>
            </a:r>
            <a:r>
              <a:rPr lang="zh-CN" altLang="en-US" dirty="0"/>
              <a:t>实现原子核的变换所使用的仪器、设备可以授予专利权。 </a:t>
            </a:r>
            <a:endParaRPr lang="zh-CN" altLang="en-US" dirty="0"/>
          </a:p>
        </p:txBody>
      </p:sp>
      <p:sp>
        <p:nvSpPr>
          <p:cNvPr id="32772"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p:cNvSpPr>
          <p:nvPr>
            <p:ph type="title"/>
          </p:nvPr>
        </p:nvSpPr>
        <p:spPr>
          <a:xfrm>
            <a:off x="814388" y="0"/>
            <a:ext cx="10539413" cy="1020763"/>
          </a:xfrm>
        </p:spPr>
        <p:txBody>
          <a:bodyPr vert="horz" wrap="square" lIns="91440" tIns="45720" rIns="91440" bIns="45720" numCol="1" anchor="b" anchorCtr="0" compatLnSpc="1">
            <a:normAutofit fontScale="90000"/>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en-US" altLang="zh-CN" sz="3100" b="1" i="0" u="none" strike="noStrike" kern="1200" cap="none" spc="0" normalizeH="0" baseline="0" noProof="0" dirty="0">
                <a:ln>
                  <a:noFill/>
                </a:ln>
                <a:solidFill>
                  <a:schemeClr val="accent1">
                    <a:satMod val="150000"/>
                  </a:schemeClr>
                </a:solidFill>
                <a:effectLst/>
                <a:uLnTx/>
                <a:uFillTx/>
                <a:latin typeface="+mj-lt"/>
                <a:ea typeface="+mj-ea"/>
                <a:cs typeface="+mj-cs"/>
              </a:rPr>
              <a:t>10</a:t>
            </a:r>
            <a:r>
              <a:rPr kumimoji="0" lang="zh-CN" altLang="en-US" sz="3100" b="1" i="0" u="none" strike="noStrike" kern="1200" cap="none" spc="0" normalizeH="0" baseline="0" noProof="0" dirty="0">
                <a:ln>
                  <a:noFill/>
                </a:ln>
                <a:solidFill>
                  <a:schemeClr val="accent1">
                    <a:satMod val="150000"/>
                  </a:schemeClr>
                </a:solidFill>
                <a:effectLst/>
                <a:uLnTx/>
                <a:uFillTx/>
                <a:latin typeface="+mj-lt"/>
                <a:ea typeface="+mj-ea"/>
                <a:cs typeface="+mj-cs"/>
              </a:rPr>
              <a:t>、对平面印刷品的图案、色彩或者二者的结合作出的主要起标识作用的设计</a:t>
            </a:r>
            <a:endParaRPr kumimoji="0" lang="zh-CN" altLang="en-US" sz="4000" b="1" i="0" u="none" strike="noStrike" kern="1200" cap="none" spc="0" normalizeH="0" baseline="0" noProof="0" dirty="0" smtClean="0">
              <a:ln>
                <a:noFill/>
              </a:ln>
              <a:solidFill>
                <a:schemeClr val="accent1">
                  <a:satMod val="150000"/>
                </a:schemeClr>
              </a:solidFill>
              <a:effectLst/>
              <a:uLnTx/>
              <a:uFillTx/>
              <a:latin typeface="+mj-lt"/>
              <a:ea typeface="+mj-ea"/>
              <a:cs typeface="+mj-cs"/>
            </a:endParaRPr>
          </a:p>
        </p:txBody>
      </p:sp>
      <p:sp>
        <p:nvSpPr>
          <p:cNvPr id="33795" name="Rectangle 3"/>
          <p:cNvSpPr>
            <a:spLocks noGrp="1"/>
          </p:cNvSpPr>
          <p:nvPr>
            <p:ph idx="1"/>
          </p:nvPr>
        </p:nvSpPr>
        <p:spPr>
          <a:xfrm>
            <a:off x="838200" y="1341438"/>
            <a:ext cx="10515600" cy="5060950"/>
          </a:xfrm>
        </p:spPr>
        <p:txBody>
          <a:bodyPr vert="horz" wrap="square" lIns="91440" tIns="45720" rIns="91440" bIns="45720" anchor="t"/>
          <a:lstStyle/>
          <a:p>
            <a:pPr eaLnBrk="1" hangingPunct="1"/>
            <a:r>
              <a:rPr lang="zh-CN" altLang="en-US" dirty="0"/>
              <a:t>“平面印刷品”主要指平面包装袋、瓶贴、标贴等用于装入被销售的商品或者用于附着于其他产品之上、不单独向消费者出售的二维印刷品；</a:t>
            </a:r>
            <a:endParaRPr lang="en-US" altLang="zh-CN" dirty="0"/>
          </a:p>
          <a:p>
            <a:pPr eaLnBrk="1" hangingPunct="1"/>
            <a:r>
              <a:rPr lang="zh-CN" altLang="en-US" dirty="0"/>
              <a:t>“主要起标识作用”是指二维印刷品的图案、色彩或者二者的结合主要是用于让消费者识别被装入的商品或者被附着的产品的来源或者生产者，而不是用于使被装入的商品外观或者被附着的产品外观本身“富有美感”而吸引消费者。 </a:t>
            </a:r>
            <a:endParaRPr lang="zh-CN" altLang="en-US" dirty="0"/>
          </a:p>
        </p:txBody>
      </p:sp>
      <p:sp>
        <p:nvSpPr>
          <p:cNvPr id="33796"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标题 1"/>
          <p:cNvSpPr>
            <a:spLocks noGrp="1"/>
          </p:cNvSpPr>
          <p:nvPr>
            <p:ph type="title"/>
          </p:nvPr>
        </p:nvSpPr>
        <p:spPr>
          <a:xfrm>
            <a:off x="1981200" y="155575"/>
            <a:ext cx="8229600" cy="1252538"/>
          </a:xfrm>
        </p:spPr>
        <p:txBody>
          <a:bodyPr vert="horz" wrap="square" lIns="91440" tIns="45720" rIns="91440" bIns="45720" anchor="b"/>
          <a:lstStyle/>
          <a:p>
            <a:endParaRPr lang="zh-CN" altLang="en-US" kern="1200" dirty="0">
              <a:latin typeface="+mj-lt"/>
              <a:ea typeface="+mj-ea"/>
              <a:cs typeface="+mj-cs"/>
            </a:endParaRPr>
          </a:p>
        </p:txBody>
      </p:sp>
      <p:sp>
        <p:nvSpPr>
          <p:cNvPr id="8195" name="内容占位符 2"/>
          <p:cNvSpPr>
            <a:spLocks noGrp="1"/>
          </p:cNvSpPr>
          <p:nvPr>
            <p:ph idx="1"/>
          </p:nvPr>
        </p:nvSpPr>
        <p:spPr>
          <a:xfrm>
            <a:off x="838200" y="1341438"/>
            <a:ext cx="10515600" cy="5060950"/>
          </a:xfrm>
        </p:spPr>
        <p:txBody>
          <a:bodyPr vert="horz" wrap="square" lIns="91440" tIns="45720" rIns="91440" bIns="45720" anchor="t"/>
          <a:lstStyle/>
          <a:p>
            <a:endParaRPr lang="zh-CN" altLang="en-US" dirty="0"/>
          </a:p>
        </p:txBody>
      </p:sp>
      <p:sp>
        <p:nvSpPr>
          <p:cNvPr id="8196"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pic>
        <p:nvPicPr>
          <p:cNvPr id="8197" name="图片 4"/>
          <p:cNvPicPr>
            <a:picLocks noChangeAspect="1"/>
          </p:cNvPicPr>
          <p:nvPr/>
        </p:nvPicPr>
        <p:blipFill>
          <a:blip r:embed="rId1"/>
          <a:stretch>
            <a:fillRect/>
          </a:stretch>
        </p:blipFill>
        <p:spPr>
          <a:xfrm>
            <a:off x="3432175" y="44450"/>
            <a:ext cx="4941888" cy="6985000"/>
          </a:xfrm>
          <a:prstGeom prst="rect">
            <a:avLst/>
          </a:prstGeom>
          <a:noFill/>
          <a:ln w="9525">
            <a:noFill/>
          </a:ln>
        </p:spPr>
      </p:pic>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sz="3200" b="1" noProof="0" dirty="0">
                <a:ln>
                  <a:noFill/>
                </a:ln>
                <a:solidFill>
                  <a:schemeClr val="accent1">
                    <a:satMod val="150000"/>
                  </a:schemeClr>
                </a:solidFill>
                <a:effectLst/>
                <a:uLnTx/>
                <a:uFillTx/>
                <a:sym typeface="+mn-ea"/>
              </a:rPr>
              <a:t>2008</a:t>
            </a:r>
            <a:r>
              <a:rPr lang="zh-CN" altLang="en-US" sz="3200" b="1" noProof="0" dirty="0">
                <a:ln>
                  <a:noFill/>
                </a:ln>
                <a:solidFill>
                  <a:schemeClr val="accent1">
                    <a:satMod val="150000"/>
                  </a:schemeClr>
                </a:solidFill>
                <a:effectLst/>
                <a:uLnTx/>
                <a:uFillTx/>
                <a:sym typeface="+mn-ea"/>
              </a:rPr>
              <a:t>年专利法修改时增加了</a:t>
            </a:r>
            <a:r>
              <a:rPr lang="en-US" altLang="zh-CN" sz="3200" b="1" noProof="0" dirty="0">
                <a:ln>
                  <a:noFill/>
                </a:ln>
                <a:solidFill>
                  <a:schemeClr val="accent1">
                    <a:satMod val="150000"/>
                  </a:schemeClr>
                </a:solidFill>
                <a:effectLst/>
                <a:uLnTx/>
                <a:uFillTx/>
                <a:sym typeface="+mn-ea"/>
              </a:rPr>
              <a:t>“</a:t>
            </a:r>
            <a:r>
              <a:rPr lang="zh-CN" altLang="en-US" sz="3200" b="1" noProof="0" dirty="0">
                <a:ln>
                  <a:noFill/>
                </a:ln>
                <a:solidFill>
                  <a:schemeClr val="accent1">
                    <a:satMod val="150000"/>
                  </a:schemeClr>
                </a:solidFill>
                <a:effectLst/>
                <a:uLnTx/>
                <a:uFillTx/>
                <a:sym typeface="+mn-ea"/>
              </a:rPr>
              <a:t>对平面印刷品的图案、色彩或者二者的结合作出的主要起标识作用的设计</a:t>
            </a:r>
            <a:r>
              <a:rPr lang="en-US" altLang="zh-CN" sz="3200" b="1" noProof="0" dirty="0">
                <a:ln>
                  <a:noFill/>
                </a:ln>
                <a:solidFill>
                  <a:schemeClr val="accent1">
                    <a:satMod val="150000"/>
                  </a:schemeClr>
                </a:solidFill>
                <a:effectLst/>
                <a:uLnTx/>
                <a:uFillTx/>
                <a:sym typeface="+mn-ea"/>
              </a:rPr>
              <a:t>”</a:t>
            </a:r>
            <a:r>
              <a:rPr lang="zh-CN" altLang="en-US" sz="3200" b="1" noProof="0" dirty="0">
                <a:ln>
                  <a:noFill/>
                </a:ln>
                <a:solidFill>
                  <a:schemeClr val="accent1">
                    <a:satMod val="150000"/>
                  </a:schemeClr>
                </a:solidFill>
                <a:effectLst/>
                <a:uLnTx/>
                <a:uFillTx/>
                <a:sym typeface="+mn-ea"/>
              </a:rPr>
              <a:t>不授予专利权的规定</a:t>
            </a:r>
            <a:endParaRPr lang="zh-CN" altLang="en-US"/>
          </a:p>
        </p:txBody>
      </p:sp>
      <p:sp>
        <p:nvSpPr>
          <p:cNvPr id="6" name="内容占位符 5"/>
          <p:cNvSpPr>
            <a:spLocks noGrp="1"/>
          </p:cNvSpPr>
          <p:nvPr>
            <p:ph sz="half" idx="1"/>
          </p:nvPr>
        </p:nvSpPr>
        <p:spPr/>
        <p:txBody>
          <a:bodyPr/>
          <a:lstStyle/>
          <a:p>
            <a:endParaRPr lang="en-US" altLang="zh-CN"/>
          </a:p>
          <a:p>
            <a:endParaRPr lang="en-US" altLang="zh-CN"/>
          </a:p>
          <a:p>
            <a:endParaRPr lang="en-US" altLang="zh-CN"/>
          </a:p>
          <a:p>
            <a:endParaRPr lang="en-US" altLang="zh-CN"/>
          </a:p>
          <a:p>
            <a:endParaRPr lang="en-US" altLang="zh-CN"/>
          </a:p>
          <a:p>
            <a:endParaRPr lang="en-US" altLang="zh-CN"/>
          </a:p>
          <a:p>
            <a:r>
              <a:rPr lang="en-US" altLang="zh-CN"/>
              <a:t>2013</a:t>
            </a:r>
            <a:r>
              <a:rPr lang="zh-CN" altLang="en-US"/>
              <a:t>年的外观设计申请，未获得授权</a:t>
            </a:r>
            <a:endParaRPr lang="zh-CN" altLang="en-US"/>
          </a:p>
        </p:txBody>
      </p:sp>
      <p:sp>
        <p:nvSpPr>
          <p:cNvPr id="7" name="内容占位符 6"/>
          <p:cNvSpPr>
            <a:spLocks noGrp="1"/>
          </p:cNvSpPr>
          <p:nvPr>
            <p:ph sz="half" idx="2"/>
          </p:nvPr>
        </p:nvSpPr>
        <p:spPr/>
        <p:txBody>
          <a:bodyPr/>
          <a:lstStyle/>
          <a:p>
            <a:endParaRPr lang="zh-CN" altLang="en-US"/>
          </a:p>
          <a:p>
            <a:endParaRPr lang="zh-CN" altLang="en-US"/>
          </a:p>
          <a:p>
            <a:endParaRPr lang="zh-CN" altLang="en-US"/>
          </a:p>
          <a:p>
            <a:endParaRPr lang="zh-CN" altLang="en-US"/>
          </a:p>
          <a:p>
            <a:endParaRPr lang="zh-CN" altLang="en-US"/>
          </a:p>
          <a:p>
            <a:endParaRPr lang="zh-CN" altLang="en-US"/>
          </a:p>
          <a:p>
            <a:r>
              <a:rPr lang="en-US" altLang="zh-CN"/>
              <a:t>1996</a:t>
            </a:r>
            <a:r>
              <a:rPr lang="zh-CN" altLang="en-US"/>
              <a:t>年的外观设计申请，获得了授权</a:t>
            </a:r>
            <a:endParaRPr lang="zh-CN" altLang="en-US"/>
          </a:p>
        </p:txBody>
      </p:sp>
      <p:pic>
        <p:nvPicPr>
          <p:cNvPr id="2" name="图片 -2147482618"/>
          <p:cNvPicPr>
            <a:picLocks noChangeAspect="1"/>
          </p:cNvPicPr>
          <p:nvPr/>
        </p:nvPicPr>
        <p:blipFill>
          <a:blip r:embed="rId1"/>
          <a:stretch>
            <a:fillRect/>
          </a:stretch>
        </p:blipFill>
        <p:spPr>
          <a:xfrm>
            <a:off x="6596380" y="1513523"/>
            <a:ext cx="5270500" cy="3150235"/>
          </a:xfrm>
          <a:prstGeom prst="rect">
            <a:avLst/>
          </a:prstGeom>
          <a:noFill/>
          <a:ln w="9525">
            <a:noFill/>
          </a:ln>
        </p:spPr>
      </p:pic>
      <p:pic>
        <p:nvPicPr>
          <p:cNvPr id="8" name="内容占位符 -2147482619" descr="1503391469490425"/>
          <p:cNvPicPr>
            <a:picLocks noChangeAspect="1"/>
          </p:cNvPicPr>
          <p:nvPr/>
        </p:nvPicPr>
        <p:blipFill>
          <a:blip r:embed="rId2"/>
          <a:stretch>
            <a:fillRect/>
          </a:stretch>
        </p:blipFill>
        <p:spPr>
          <a:xfrm>
            <a:off x="990600" y="1835785"/>
            <a:ext cx="5181600" cy="270065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标题 1"/>
          <p:cNvSpPr>
            <a:spLocks noGrp="1"/>
          </p:cNvSpPr>
          <p:nvPr>
            <p:ph type="title"/>
          </p:nvPr>
        </p:nvSpPr>
        <p:spPr>
          <a:xfrm>
            <a:off x="1981200" y="155575"/>
            <a:ext cx="8229600" cy="1252538"/>
          </a:xfrm>
        </p:spPr>
        <p:txBody>
          <a:bodyPr vert="horz" wrap="square" lIns="91440" tIns="45720" rIns="91440" bIns="45720" anchor="b"/>
          <a:lstStyle/>
          <a:p>
            <a:pPr eaLnBrk="1" hangingPunct="1"/>
            <a:endParaRPr lang="zh-CN" altLang="en-US" kern="1200" dirty="0">
              <a:latin typeface="+mj-lt"/>
              <a:ea typeface="+mj-ea"/>
              <a:cs typeface="+mj-cs"/>
            </a:endParaRPr>
          </a:p>
        </p:txBody>
      </p:sp>
      <p:pic>
        <p:nvPicPr>
          <p:cNvPr id="9219" name="Picture 2" descr="C:\Documents and Settings\Administrator\My Documents\My Pictures\20100823134309_762.jpg"/>
          <p:cNvPicPr>
            <a:picLocks noGrp="1" noChangeAspect="1"/>
          </p:cNvPicPr>
          <p:nvPr>
            <p:ph idx="1"/>
          </p:nvPr>
        </p:nvPicPr>
        <p:blipFill>
          <a:blip r:embed="rId1"/>
          <a:srcRect/>
          <a:stretch>
            <a:fillRect/>
          </a:stretch>
        </p:blipFill>
        <p:spPr>
          <a:xfrm>
            <a:off x="2952750" y="-560387"/>
            <a:ext cx="5357813" cy="7677150"/>
          </a:xfrm>
        </p:spPr>
      </p:pic>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a:xfrm>
            <a:off x="1981200" y="155575"/>
            <a:ext cx="8229600" cy="1252538"/>
          </a:xfrm>
        </p:spPr>
        <p:txBody>
          <a:bodyPr vert="horz" wrap="square" lIns="91440" tIns="45720" rIns="91440" bIns="45720" anchor="b"/>
          <a:lstStyle/>
          <a:p>
            <a:pPr eaLnBrk="1" hangingPunct="1"/>
            <a:endParaRPr lang="zh-CN" altLang="en-US" kern="1200" dirty="0">
              <a:latin typeface="+mj-lt"/>
              <a:ea typeface="+mj-ea"/>
              <a:cs typeface="+mj-cs"/>
            </a:endParaRPr>
          </a:p>
        </p:txBody>
      </p:sp>
      <p:pic>
        <p:nvPicPr>
          <p:cNvPr id="10243" name="Picture 2" descr="C:\Documents and Settings\Administrator\My Documents\My Pictures\1823463362.jpg"/>
          <p:cNvPicPr>
            <a:picLocks noGrp="1" noChangeAspect="1"/>
          </p:cNvPicPr>
          <p:nvPr>
            <p:ph idx="1"/>
          </p:nvPr>
        </p:nvPicPr>
        <p:blipFill>
          <a:blip r:embed="rId1"/>
          <a:srcRect/>
          <a:stretch>
            <a:fillRect/>
          </a:stretch>
        </p:blipFill>
        <p:spPr>
          <a:xfrm>
            <a:off x="3778250" y="0"/>
            <a:ext cx="4532313" cy="6653213"/>
          </a:xfrm>
        </p:spPr>
      </p:pic>
      <p:sp>
        <p:nvSpPr>
          <p:cNvPr id="10244" name="灯片编号占位符 4"/>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3600" b="1" i="0" u="none" strike="noStrike" kern="1200" cap="none" spc="0" normalizeH="0" baseline="0" noProof="0">
                <a:ln>
                  <a:noFill/>
                </a:ln>
                <a:solidFill>
                  <a:schemeClr val="accent1">
                    <a:satMod val="150000"/>
                  </a:schemeClr>
                </a:solidFill>
                <a:effectLst/>
                <a:uLnTx/>
                <a:uFillTx/>
                <a:latin typeface="+mj-lt"/>
                <a:ea typeface="+mj-ea"/>
                <a:cs typeface="+mj-cs"/>
              </a:rPr>
              <a:t>（二）专利的本质</a:t>
            </a:r>
            <a:endParaRPr kumimoji="0" lang="zh-CN" altLang="en-US" sz="2900" b="1" i="0" u="none" strike="noStrike" kern="1200" cap="none" spc="0" normalizeH="0" baseline="0" noProof="0">
              <a:ln>
                <a:noFill/>
              </a:ln>
              <a:solidFill>
                <a:schemeClr val="accent1">
                  <a:satMod val="150000"/>
                </a:schemeClr>
              </a:solidFill>
              <a:effectLst/>
              <a:uLnTx/>
              <a:uFillTx/>
              <a:latin typeface="+mj-lt"/>
              <a:ea typeface="+mj-ea"/>
              <a:cs typeface="+mj-cs"/>
            </a:endParaRPr>
          </a:p>
        </p:txBody>
      </p:sp>
      <p:grpSp>
        <p:nvGrpSpPr>
          <p:cNvPr id="11267" name="Group 3"/>
          <p:cNvGrpSpPr/>
          <p:nvPr/>
        </p:nvGrpSpPr>
        <p:grpSpPr>
          <a:xfrm>
            <a:off x="7086600" y="3095625"/>
            <a:ext cx="2286000" cy="2667000"/>
            <a:chOff x="3504" y="1950"/>
            <a:chExt cx="1440" cy="1680"/>
          </a:xfrm>
        </p:grpSpPr>
        <p:sp>
          <p:nvSpPr>
            <p:cNvPr id="11285" name="AutoShape 4"/>
            <p:cNvSpPr/>
            <p:nvPr/>
          </p:nvSpPr>
          <p:spPr>
            <a:xfrm>
              <a:off x="3504" y="1950"/>
              <a:ext cx="1440" cy="1680"/>
            </a:xfrm>
            <a:prstGeom prst="roundRect">
              <a:avLst>
                <a:gd name="adj" fmla="val 16667"/>
              </a:avLst>
            </a:prstGeom>
            <a:noFill/>
            <a:ln w="38100" cap="flat" cmpd="sng">
              <a:solidFill>
                <a:schemeClr val="tx1"/>
              </a:solidFill>
              <a:prstDash val="solid"/>
              <a:headEnd type="none" w="med" len="med"/>
              <a:tailEnd type="none" w="med" len="med"/>
            </a:ln>
          </p:spPr>
          <p:txBody>
            <a:bodyPr wrap="none"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zh-CN" sz="4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11286" name="Text Box 5"/>
            <p:cNvSpPr txBox="1"/>
            <p:nvPr/>
          </p:nvSpPr>
          <p:spPr>
            <a:xfrm>
              <a:off x="3600" y="2073"/>
              <a:ext cx="1296" cy="634"/>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独占</a:t>
              </a:r>
              <a:endParaRPr kumimoji="0" lang="zh-CN" altLang="en-US" sz="60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grpSp>
      <p:grpSp>
        <p:nvGrpSpPr>
          <p:cNvPr id="11268" name="Group 6"/>
          <p:cNvGrpSpPr/>
          <p:nvPr/>
        </p:nvGrpSpPr>
        <p:grpSpPr>
          <a:xfrm>
            <a:off x="2667000" y="3095625"/>
            <a:ext cx="2286000" cy="2667000"/>
            <a:chOff x="720" y="1950"/>
            <a:chExt cx="1440" cy="1680"/>
          </a:xfrm>
        </p:grpSpPr>
        <p:sp>
          <p:nvSpPr>
            <p:cNvPr id="11283" name="AutoShape 7"/>
            <p:cNvSpPr/>
            <p:nvPr/>
          </p:nvSpPr>
          <p:spPr>
            <a:xfrm>
              <a:off x="720" y="1950"/>
              <a:ext cx="1440" cy="1680"/>
            </a:xfrm>
            <a:prstGeom prst="roundRect">
              <a:avLst>
                <a:gd name="adj" fmla="val 16667"/>
              </a:avLst>
            </a:prstGeom>
            <a:noFill/>
            <a:ln w="38100" cap="flat" cmpd="sng">
              <a:solidFill>
                <a:schemeClr val="tx1"/>
              </a:solidFill>
              <a:prstDash val="solid"/>
              <a:headEnd type="none" w="med" len="med"/>
              <a:tailEnd type="none" w="med" len="med"/>
            </a:ln>
          </p:spPr>
          <p:txBody>
            <a:bodyPr wrap="none" anchor="ct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zh-CN" sz="44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sp>
          <p:nvSpPr>
            <p:cNvPr id="11284" name="Text Box 8"/>
            <p:cNvSpPr txBox="1"/>
            <p:nvPr/>
          </p:nvSpPr>
          <p:spPr>
            <a:xfrm>
              <a:off x="780" y="2076"/>
              <a:ext cx="1284" cy="634"/>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60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公开</a:t>
              </a:r>
              <a:endParaRPr kumimoji="0" lang="zh-CN" altLang="en-US" sz="60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grpSp>
      <p:sp>
        <p:nvSpPr>
          <p:cNvPr id="8201" name="Freeform 9"/>
          <p:cNvSpPr/>
          <p:nvPr/>
        </p:nvSpPr>
        <p:spPr bwMode="gray">
          <a:xfrm>
            <a:off x="4746625" y="2998788"/>
            <a:ext cx="903288" cy="1241425"/>
          </a:xfrm>
          <a:custGeom>
            <a:avLst/>
            <a:gdLst/>
            <a:ahLst/>
            <a:cxnLst>
              <a:cxn ang="0">
                <a:pos x="580" y="0"/>
              </a:cxn>
              <a:cxn ang="0">
                <a:pos x="578" y="90"/>
              </a:cxn>
              <a:cxn ang="0">
                <a:pos x="568" y="174"/>
              </a:cxn>
              <a:cxn ang="0">
                <a:pos x="552" y="252"/>
              </a:cxn>
              <a:cxn ang="0">
                <a:pos x="526" y="324"/>
              </a:cxn>
              <a:cxn ang="0">
                <a:pos x="494" y="390"/>
              </a:cxn>
              <a:cxn ang="0">
                <a:pos x="452" y="450"/>
              </a:cxn>
              <a:cxn ang="0">
                <a:pos x="402" y="508"/>
              </a:cxn>
              <a:cxn ang="0">
                <a:pos x="342" y="560"/>
              </a:cxn>
              <a:cxn ang="0">
                <a:pos x="270" y="610"/>
              </a:cxn>
              <a:cxn ang="0">
                <a:pos x="188" y="656"/>
              </a:cxn>
              <a:cxn ang="0">
                <a:pos x="188" y="798"/>
              </a:cxn>
              <a:cxn ang="0">
                <a:pos x="0" y="514"/>
              </a:cxn>
              <a:cxn ang="0">
                <a:pos x="188" y="230"/>
              </a:cxn>
              <a:cxn ang="0">
                <a:pos x="188" y="372"/>
              </a:cxn>
              <a:cxn ang="0">
                <a:pos x="224" y="368"/>
              </a:cxn>
              <a:cxn ang="0">
                <a:pos x="264" y="356"/>
              </a:cxn>
              <a:cxn ang="0">
                <a:pos x="306" y="336"/>
              </a:cxn>
              <a:cxn ang="0">
                <a:pos x="348" y="310"/>
              </a:cxn>
              <a:cxn ang="0">
                <a:pos x="392" y="280"/>
              </a:cxn>
              <a:cxn ang="0">
                <a:pos x="432" y="246"/>
              </a:cxn>
              <a:cxn ang="0">
                <a:pos x="472" y="208"/>
              </a:cxn>
              <a:cxn ang="0">
                <a:pos x="506" y="166"/>
              </a:cxn>
              <a:cxn ang="0">
                <a:pos x="536" y="124"/>
              </a:cxn>
              <a:cxn ang="0">
                <a:pos x="558" y="82"/>
              </a:cxn>
              <a:cxn ang="0">
                <a:pos x="574" y="40"/>
              </a:cxn>
              <a:cxn ang="0">
                <a:pos x="578" y="0"/>
              </a:cxn>
              <a:cxn ang="0">
                <a:pos x="580" y="0"/>
              </a:cxn>
            </a:cxnLst>
            <a:rect l="0" t="0" r="r" b="b"/>
            <a:pathLst>
              <a:path w="580" h="798">
                <a:moveTo>
                  <a:pt x="580" y="0"/>
                </a:moveTo>
                <a:lnTo>
                  <a:pt x="578" y="90"/>
                </a:lnTo>
                <a:lnTo>
                  <a:pt x="568" y="174"/>
                </a:lnTo>
                <a:lnTo>
                  <a:pt x="552" y="252"/>
                </a:lnTo>
                <a:lnTo>
                  <a:pt x="526" y="324"/>
                </a:lnTo>
                <a:lnTo>
                  <a:pt x="494" y="390"/>
                </a:lnTo>
                <a:lnTo>
                  <a:pt x="452" y="450"/>
                </a:lnTo>
                <a:lnTo>
                  <a:pt x="402" y="508"/>
                </a:lnTo>
                <a:lnTo>
                  <a:pt x="342" y="560"/>
                </a:lnTo>
                <a:lnTo>
                  <a:pt x="270" y="610"/>
                </a:lnTo>
                <a:lnTo>
                  <a:pt x="188" y="656"/>
                </a:lnTo>
                <a:lnTo>
                  <a:pt x="188" y="798"/>
                </a:lnTo>
                <a:lnTo>
                  <a:pt x="0" y="514"/>
                </a:lnTo>
                <a:lnTo>
                  <a:pt x="188" y="230"/>
                </a:lnTo>
                <a:lnTo>
                  <a:pt x="188" y="372"/>
                </a:lnTo>
                <a:lnTo>
                  <a:pt x="224" y="368"/>
                </a:lnTo>
                <a:lnTo>
                  <a:pt x="264" y="356"/>
                </a:lnTo>
                <a:lnTo>
                  <a:pt x="306" y="336"/>
                </a:lnTo>
                <a:lnTo>
                  <a:pt x="348" y="310"/>
                </a:lnTo>
                <a:lnTo>
                  <a:pt x="392" y="280"/>
                </a:lnTo>
                <a:lnTo>
                  <a:pt x="432" y="246"/>
                </a:lnTo>
                <a:lnTo>
                  <a:pt x="472" y="208"/>
                </a:lnTo>
                <a:lnTo>
                  <a:pt x="506" y="166"/>
                </a:lnTo>
                <a:lnTo>
                  <a:pt x="536" y="124"/>
                </a:lnTo>
                <a:lnTo>
                  <a:pt x="558" y="82"/>
                </a:lnTo>
                <a:lnTo>
                  <a:pt x="574" y="40"/>
                </a:lnTo>
                <a:lnTo>
                  <a:pt x="578" y="0"/>
                </a:lnTo>
                <a:lnTo>
                  <a:pt x="580" y="0"/>
                </a:lnTo>
                <a:close/>
              </a:path>
            </a:pathLst>
          </a:custGeom>
          <a:gradFill rotWithShape="1">
            <a:gsLst>
              <a:gs pos="0">
                <a:schemeClr val="accent2"/>
              </a:gs>
              <a:gs pos="100000">
                <a:schemeClr val="accent2">
                  <a:gamma/>
                  <a:tint val="31765"/>
                  <a:invGamma/>
                </a:schemeClr>
              </a:gs>
            </a:gsLst>
            <a:lin ang="0" scaled="1"/>
          </a:gradFill>
          <a:ln w="0">
            <a:no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1270" name="AutoShape 10"/>
          <p:cNvSpPr>
            <a:spLocks noChangeAspect="1" noTextEdit="1"/>
          </p:cNvSpPr>
          <p:nvPr/>
        </p:nvSpPr>
        <p:spPr>
          <a:xfrm flipH="1">
            <a:off x="6392863" y="2995613"/>
            <a:ext cx="909637" cy="1244600"/>
          </a:xfrm>
          <a:prstGeom prst="rect">
            <a:avLst/>
          </a:prstGeom>
          <a:noFill/>
          <a:ln w="9525">
            <a:noFill/>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8203" name="Freeform 11"/>
          <p:cNvSpPr/>
          <p:nvPr/>
        </p:nvSpPr>
        <p:spPr bwMode="gray">
          <a:xfrm flipH="1">
            <a:off x="6248400" y="3048000"/>
            <a:ext cx="903288" cy="1241425"/>
          </a:xfrm>
          <a:custGeom>
            <a:avLst/>
            <a:gdLst/>
            <a:ahLst/>
            <a:cxnLst>
              <a:cxn ang="0">
                <a:pos x="580" y="0"/>
              </a:cxn>
              <a:cxn ang="0">
                <a:pos x="578" y="90"/>
              </a:cxn>
              <a:cxn ang="0">
                <a:pos x="568" y="174"/>
              </a:cxn>
              <a:cxn ang="0">
                <a:pos x="552" y="252"/>
              </a:cxn>
              <a:cxn ang="0">
                <a:pos x="526" y="324"/>
              </a:cxn>
              <a:cxn ang="0">
                <a:pos x="494" y="390"/>
              </a:cxn>
              <a:cxn ang="0">
                <a:pos x="452" y="450"/>
              </a:cxn>
              <a:cxn ang="0">
                <a:pos x="402" y="508"/>
              </a:cxn>
              <a:cxn ang="0">
                <a:pos x="342" y="560"/>
              </a:cxn>
              <a:cxn ang="0">
                <a:pos x="270" y="610"/>
              </a:cxn>
              <a:cxn ang="0">
                <a:pos x="188" y="656"/>
              </a:cxn>
              <a:cxn ang="0">
                <a:pos x="188" y="798"/>
              </a:cxn>
              <a:cxn ang="0">
                <a:pos x="0" y="514"/>
              </a:cxn>
              <a:cxn ang="0">
                <a:pos x="188" y="230"/>
              </a:cxn>
              <a:cxn ang="0">
                <a:pos x="188" y="372"/>
              </a:cxn>
              <a:cxn ang="0">
                <a:pos x="224" y="368"/>
              </a:cxn>
              <a:cxn ang="0">
                <a:pos x="264" y="356"/>
              </a:cxn>
              <a:cxn ang="0">
                <a:pos x="306" y="336"/>
              </a:cxn>
              <a:cxn ang="0">
                <a:pos x="348" y="310"/>
              </a:cxn>
              <a:cxn ang="0">
                <a:pos x="392" y="280"/>
              </a:cxn>
              <a:cxn ang="0">
                <a:pos x="432" y="246"/>
              </a:cxn>
              <a:cxn ang="0">
                <a:pos x="472" y="208"/>
              </a:cxn>
              <a:cxn ang="0">
                <a:pos x="506" y="166"/>
              </a:cxn>
              <a:cxn ang="0">
                <a:pos x="536" y="124"/>
              </a:cxn>
              <a:cxn ang="0">
                <a:pos x="558" y="82"/>
              </a:cxn>
              <a:cxn ang="0">
                <a:pos x="574" y="40"/>
              </a:cxn>
              <a:cxn ang="0">
                <a:pos x="578" y="0"/>
              </a:cxn>
              <a:cxn ang="0">
                <a:pos x="580" y="0"/>
              </a:cxn>
            </a:cxnLst>
            <a:rect l="0" t="0" r="r" b="b"/>
            <a:pathLst>
              <a:path w="580" h="798">
                <a:moveTo>
                  <a:pt x="580" y="0"/>
                </a:moveTo>
                <a:lnTo>
                  <a:pt x="578" y="90"/>
                </a:lnTo>
                <a:lnTo>
                  <a:pt x="568" y="174"/>
                </a:lnTo>
                <a:lnTo>
                  <a:pt x="552" y="252"/>
                </a:lnTo>
                <a:lnTo>
                  <a:pt x="526" y="324"/>
                </a:lnTo>
                <a:lnTo>
                  <a:pt x="494" y="390"/>
                </a:lnTo>
                <a:lnTo>
                  <a:pt x="452" y="450"/>
                </a:lnTo>
                <a:lnTo>
                  <a:pt x="402" y="508"/>
                </a:lnTo>
                <a:lnTo>
                  <a:pt x="342" y="560"/>
                </a:lnTo>
                <a:lnTo>
                  <a:pt x="270" y="610"/>
                </a:lnTo>
                <a:lnTo>
                  <a:pt x="188" y="656"/>
                </a:lnTo>
                <a:lnTo>
                  <a:pt x="188" y="798"/>
                </a:lnTo>
                <a:lnTo>
                  <a:pt x="0" y="514"/>
                </a:lnTo>
                <a:lnTo>
                  <a:pt x="188" y="230"/>
                </a:lnTo>
                <a:lnTo>
                  <a:pt x="188" y="372"/>
                </a:lnTo>
                <a:lnTo>
                  <a:pt x="224" y="368"/>
                </a:lnTo>
                <a:lnTo>
                  <a:pt x="264" y="356"/>
                </a:lnTo>
                <a:lnTo>
                  <a:pt x="306" y="336"/>
                </a:lnTo>
                <a:lnTo>
                  <a:pt x="348" y="310"/>
                </a:lnTo>
                <a:lnTo>
                  <a:pt x="392" y="280"/>
                </a:lnTo>
                <a:lnTo>
                  <a:pt x="432" y="246"/>
                </a:lnTo>
                <a:lnTo>
                  <a:pt x="472" y="208"/>
                </a:lnTo>
                <a:lnTo>
                  <a:pt x="506" y="166"/>
                </a:lnTo>
                <a:lnTo>
                  <a:pt x="536" y="124"/>
                </a:lnTo>
                <a:lnTo>
                  <a:pt x="558" y="82"/>
                </a:lnTo>
                <a:lnTo>
                  <a:pt x="574" y="40"/>
                </a:lnTo>
                <a:lnTo>
                  <a:pt x="578" y="0"/>
                </a:lnTo>
                <a:lnTo>
                  <a:pt x="580" y="0"/>
                </a:lnTo>
                <a:close/>
              </a:path>
            </a:pathLst>
          </a:custGeom>
          <a:gradFill rotWithShape="1">
            <a:gsLst>
              <a:gs pos="0">
                <a:schemeClr val="accent1"/>
              </a:gs>
              <a:gs pos="100000">
                <a:schemeClr val="accent1">
                  <a:gamma/>
                  <a:tint val="31765"/>
                  <a:invGamma/>
                </a:schemeClr>
              </a:gs>
            </a:gsLst>
            <a:lin ang="0" scaled="1"/>
          </a:gradFill>
          <a:ln w="0">
            <a:no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grpSp>
        <p:nvGrpSpPr>
          <p:cNvPr id="11272" name="Group 12"/>
          <p:cNvGrpSpPr/>
          <p:nvPr/>
        </p:nvGrpSpPr>
        <p:grpSpPr>
          <a:xfrm>
            <a:off x="4656138" y="1628775"/>
            <a:ext cx="2998787" cy="1681163"/>
            <a:chOff x="1920" y="814"/>
            <a:chExt cx="1889" cy="1059"/>
          </a:xfrm>
        </p:grpSpPr>
        <p:grpSp>
          <p:nvGrpSpPr>
            <p:cNvPr id="11274" name="Group 13"/>
            <p:cNvGrpSpPr/>
            <p:nvPr/>
          </p:nvGrpSpPr>
          <p:grpSpPr>
            <a:xfrm>
              <a:off x="1920" y="864"/>
              <a:ext cx="1889" cy="1009"/>
              <a:chOff x="1997" y="1314"/>
              <a:chExt cx="1889" cy="1009"/>
            </a:xfrm>
          </p:grpSpPr>
          <p:grpSp>
            <p:nvGrpSpPr>
              <p:cNvPr id="11276" name="Group 14"/>
              <p:cNvGrpSpPr/>
              <p:nvPr/>
            </p:nvGrpSpPr>
            <p:grpSpPr>
              <a:xfrm>
                <a:off x="1997" y="1404"/>
                <a:ext cx="1889" cy="919"/>
                <a:chOff x="1973" y="1027"/>
                <a:chExt cx="1926" cy="937"/>
              </a:xfrm>
            </p:grpSpPr>
            <p:sp>
              <p:nvSpPr>
                <p:cNvPr id="8207" name="Oval 15"/>
                <p:cNvSpPr>
                  <a:spLocks noChangeArrowheads="1"/>
                </p:cNvSpPr>
                <p:nvPr/>
              </p:nvSpPr>
              <p:spPr bwMode="gray">
                <a:xfrm>
                  <a:off x="1994" y="1057"/>
                  <a:ext cx="1905" cy="907"/>
                </a:xfrm>
                <a:prstGeom prst="ellipse">
                  <a:avLst/>
                </a:prstGeom>
                <a:gradFill rotWithShape="1">
                  <a:gsLst>
                    <a:gs pos="0">
                      <a:schemeClr val="hlink"/>
                    </a:gs>
                    <a:gs pos="100000">
                      <a:schemeClr val="hlink">
                        <a:gamma/>
                        <a:shade val="48627"/>
                        <a:invGamma/>
                      </a:schemeClr>
                    </a:gs>
                  </a:gsLst>
                  <a:lin ang="2700000" scaled="1"/>
                </a:gradFill>
                <a:ln w="9525">
                  <a:noFill/>
                  <a:round/>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8208" name="Oval 16"/>
                <p:cNvSpPr>
                  <a:spLocks noChangeArrowheads="1"/>
                </p:cNvSpPr>
                <p:nvPr/>
              </p:nvSpPr>
              <p:spPr bwMode="gray">
                <a:xfrm>
                  <a:off x="1973" y="1027"/>
                  <a:ext cx="1905" cy="907"/>
                </a:xfrm>
                <a:prstGeom prst="ellipse">
                  <a:avLst/>
                </a:prstGeom>
                <a:gradFill rotWithShape="1">
                  <a:gsLst>
                    <a:gs pos="0">
                      <a:schemeClr val="folHlink">
                        <a:gamma/>
                        <a:tint val="44314"/>
                        <a:invGamma/>
                      </a:schemeClr>
                    </a:gs>
                    <a:gs pos="100000">
                      <a:schemeClr val="folHlink"/>
                    </a:gs>
                  </a:gsLst>
                  <a:lin ang="2700000" scaled="1"/>
                </a:gradFill>
                <a:ln w="9525">
                  <a:noFill/>
                  <a:round/>
                </a:ln>
                <a:effectLst/>
              </p:spPr>
              <p:txBody>
                <a:bodyPr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grpSp>
          <p:sp>
            <p:nvSpPr>
              <p:cNvPr id="8209" name="Oval 17"/>
              <p:cNvSpPr>
                <a:spLocks noChangeArrowheads="1"/>
              </p:cNvSpPr>
              <p:nvPr/>
            </p:nvSpPr>
            <p:spPr bwMode="gray">
              <a:xfrm>
                <a:off x="2086" y="1314"/>
                <a:ext cx="1691" cy="845"/>
              </a:xfrm>
              <a:prstGeom prst="ellipse">
                <a:avLst/>
              </a:prstGeom>
              <a:gradFill rotWithShape="1">
                <a:gsLst>
                  <a:gs pos="0">
                    <a:schemeClr val="accent1">
                      <a:gamma/>
                      <a:shade val="46275"/>
                      <a:invGamma/>
                    </a:schemeClr>
                  </a:gs>
                  <a:gs pos="100000">
                    <a:schemeClr val="accent1"/>
                  </a:gs>
                </a:gsLst>
                <a:lin ang="2700000" scaled="1"/>
              </a:gradFill>
              <a:ln w="9525" algn="ctr">
                <a:noFill/>
                <a:round/>
              </a:ln>
              <a:effectLst/>
            </p:spPr>
            <p:txBody>
              <a:bodyPr vert="eaVert"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8210" name="Oval 18"/>
              <p:cNvSpPr>
                <a:spLocks noChangeArrowheads="1"/>
              </p:cNvSpPr>
              <p:nvPr/>
            </p:nvSpPr>
            <p:spPr bwMode="gray">
              <a:xfrm>
                <a:off x="2108" y="1319"/>
                <a:ext cx="1650" cy="824"/>
              </a:xfrm>
              <a:prstGeom prst="ellipse">
                <a:avLst/>
              </a:prstGeom>
              <a:gradFill rotWithShape="1">
                <a:gsLst>
                  <a:gs pos="0">
                    <a:schemeClr val="accent1">
                      <a:alpha val="0"/>
                    </a:schemeClr>
                  </a:gs>
                  <a:gs pos="100000">
                    <a:schemeClr val="accent1">
                      <a:gamma/>
                      <a:tint val="34902"/>
                      <a:invGamma/>
                    </a:schemeClr>
                  </a:gs>
                </a:gsLst>
                <a:lin ang="2700000" scaled="1"/>
              </a:gradFill>
              <a:ln w="9525" algn="ctr">
                <a:noFill/>
                <a:round/>
              </a:ln>
              <a:effectLst/>
            </p:spPr>
            <p:txBody>
              <a:bodyPr vert="eaVert"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8211" name="Oval 19"/>
              <p:cNvSpPr>
                <a:spLocks noChangeArrowheads="1"/>
              </p:cNvSpPr>
              <p:nvPr/>
            </p:nvSpPr>
            <p:spPr bwMode="gray">
              <a:xfrm>
                <a:off x="2125" y="1327"/>
                <a:ext cx="1570" cy="770"/>
              </a:xfrm>
              <a:prstGeom prst="ellipse">
                <a:avLst/>
              </a:prstGeom>
              <a:gradFill rotWithShape="1">
                <a:gsLst>
                  <a:gs pos="0">
                    <a:schemeClr val="accent1">
                      <a:gamma/>
                      <a:shade val="79216"/>
                      <a:invGamma/>
                    </a:schemeClr>
                  </a:gs>
                  <a:gs pos="100000">
                    <a:schemeClr val="accent1">
                      <a:alpha val="48000"/>
                    </a:schemeClr>
                  </a:gs>
                </a:gsLst>
                <a:lin ang="2700000" scaled="1"/>
              </a:gradFill>
              <a:ln w="9525" algn="ctr">
                <a:noFill/>
                <a:round/>
              </a:ln>
              <a:effectLst/>
            </p:spPr>
            <p:txBody>
              <a:bodyPr vert="eaVert"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8212" name="Oval 20"/>
              <p:cNvSpPr>
                <a:spLocks noChangeArrowheads="1"/>
              </p:cNvSpPr>
              <p:nvPr/>
            </p:nvSpPr>
            <p:spPr bwMode="gray">
              <a:xfrm>
                <a:off x="2208" y="1344"/>
                <a:ext cx="1382" cy="624"/>
              </a:xfrm>
              <a:prstGeom prst="ellipse">
                <a:avLst/>
              </a:prstGeom>
              <a:gradFill rotWithShape="1">
                <a:gsLst>
                  <a:gs pos="0">
                    <a:schemeClr val="accent1">
                      <a:gamma/>
                      <a:tint val="0"/>
                      <a:invGamma/>
                    </a:schemeClr>
                  </a:gs>
                  <a:gs pos="100000">
                    <a:schemeClr val="accent1">
                      <a:alpha val="38000"/>
                    </a:schemeClr>
                  </a:gs>
                </a:gsLst>
                <a:lin ang="2700000" scaled="1"/>
              </a:gradFill>
              <a:ln w="9525" algn="ctr">
                <a:noFill/>
                <a:round/>
              </a:ln>
              <a:effectLst/>
            </p:spPr>
            <p:txBody>
              <a:bodyPr vert="eaVert" wrap="none" anchor="ct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grpSp>
        <p:sp>
          <p:nvSpPr>
            <p:cNvPr id="11275" name="Text Box 21"/>
            <p:cNvSpPr txBox="1"/>
            <p:nvPr/>
          </p:nvSpPr>
          <p:spPr>
            <a:xfrm>
              <a:off x="2420" y="814"/>
              <a:ext cx="829" cy="620"/>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44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专利</a:t>
              </a:r>
              <a:endParaRPr kumimoji="0" lang="zh-CN" altLang="en-US" sz="44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en-US" altLang="zh-CN" sz="14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grpSp>
      <p:sp>
        <p:nvSpPr>
          <p:cNvPr id="11273" name="灯片编号占位符 21"/>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1981200" y="152400"/>
            <a:ext cx="8229600" cy="1250950"/>
          </a:xfrm>
        </p:spPr>
        <p:txBody>
          <a:bodyPr vert="horz" wrap="square" lIns="91440" tIns="45720" rIns="91440" bIns="45720" numCol="1" rtlCol="0" anchor="b" anchorCtr="0" compatLnSpc="1">
            <a:normAutofit fontScale="90000"/>
          </a:bodyPr>
          <a:lstStyle/>
          <a:p>
            <a:pPr marL="0" marR="0" lvl="0" indent="0" algn="l" defTabSz="914400" rtl="0" eaLnBrk="1" fontAlgn="base" latinLnBrk="0" hangingPunct="1">
              <a:lnSpc>
                <a:spcPct val="100000"/>
              </a:lnSpc>
              <a:spcBef>
                <a:spcPct val="0"/>
              </a:spcBef>
              <a:spcAft>
                <a:spcPct val="0"/>
              </a:spcAft>
              <a:buClrTx/>
              <a:buSzTx/>
              <a:buFontTx/>
              <a:buNone/>
              <a:defRPr/>
            </a:pPr>
            <a:br>
              <a:rPr kumimoji="0" lang="zh-CN" altLang="en-US" sz="4000" b="1" i="0" u="none" strike="noStrike" kern="1200" cap="none" spc="0" normalizeH="0" baseline="0" noProof="0" smtClean="0">
                <a:ln>
                  <a:noFill/>
                </a:ln>
                <a:solidFill>
                  <a:schemeClr val="tx1"/>
                </a:solidFill>
                <a:effectLst/>
                <a:uLnTx/>
                <a:uFillTx/>
                <a:latin typeface="+mj-lt"/>
                <a:ea typeface="+mj-ea"/>
                <a:cs typeface="+mj-cs"/>
              </a:rPr>
            </a:br>
            <a:r>
              <a:rPr kumimoji="0" lang="zh-CN" altLang="en-US" sz="4800" b="1" i="0" u="none" strike="noStrike" kern="1200" cap="none" spc="0" normalizeH="0" baseline="0" noProof="0">
                <a:ln>
                  <a:noFill/>
                </a:ln>
                <a:solidFill>
                  <a:schemeClr val="tx1"/>
                </a:solidFill>
                <a:effectLst/>
                <a:uLnTx/>
                <a:uFillTx/>
                <a:latin typeface="Verdana" panose="020B0604030504040204" pitchFamily="34" charset="0"/>
                <a:ea typeface="+mj-ea"/>
                <a:cs typeface="+mj-cs"/>
              </a:rPr>
              <a:t>（三）专利制度的起源</a:t>
            </a:r>
            <a:br>
              <a:rPr kumimoji="0" lang="zh-CN" altLang="en-US" sz="4800" b="1" i="0" u="none" strike="noStrike" kern="1200" cap="none" spc="0" normalizeH="0" baseline="0" noProof="0">
                <a:ln>
                  <a:noFill/>
                </a:ln>
                <a:solidFill>
                  <a:schemeClr val="tx1"/>
                </a:solidFill>
                <a:effectLst/>
                <a:uLnTx/>
                <a:uFillTx/>
                <a:latin typeface="Verdana" panose="020B0604030504040204" pitchFamily="34" charset="0"/>
                <a:ea typeface="+mj-ea"/>
                <a:cs typeface="+mj-cs"/>
              </a:rPr>
            </a:br>
            <a:endParaRPr kumimoji="0" lang="zh-CN" altLang="en-US" sz="4000" b="1" i="0" u="none" strike="noStrike" kern="1200" cap="none" spc="0" normalizeH="0" baseline="0" noProof="0" smtClean="0">
              <a:ln>
                <a:noFill/>
              </a:ln>
              <a:solidFill>
                <a:schemeClr val="tx1"/>
              </a:solidFill>
              <a:effectLst/>
              <a:uLnTx/>
              <a:uFillTx/>
              <a:latin typeface="+mj-lt"/>
              <a:ea typeface="+mj-ea"/>
              <a:cs typeface="+mj-cs"/>
            </a:endParaRPr>
          </a:p>
        </p:txBody>
      </p:sp>
      <p:grpSp>
        <p:nvGrpSpPr>
          <p:cNvPr id="12291" name="Group 3"/>
          <p:cNvGrpSpPr/>
          <p:nvPr/>
        </p:nvGrpSpPr>
        <p:grpSpPr>
          <a:xfrm>
            <a:off x="1981200" y="1219200"/>
            <a:ext cx="7588250" cy="4787900"/>
            <a:chOff x="288" y="728"/>
            <a:chExt cx="4780" cy="3016"/>
          </a:xfrm>
        </p:grpSpPr>
        <p:sp>
          <p:nvSpPr>
            <p:cNvPr id="108548" name="Freeform 4"/>
            <p:cNvSpPr>
              <a:spLocks noEditPoints="1"/>
            </p:cNvSpPr>
            <p:nvPr/>
          </p:nvSpPr>
          <p:spPr bwMode="gray">
            <a:xfrm rot="-1358056">
              <a:off x="679" y="1455"/>
              <a:ext cx="4317" cy="1766"/>
            </a:xfrm>
            <a:custGeom>
              <a:avLst/>
              <a:gdLst/>
              <a:ahLst/>
              <a:cxnLst>
                <a:cxn ang="0">
                  <a:pos x="1692" y="12"/>
                </a:cxn>
                <a:cxn ang="0">
                  <a:pos x="1234" y="74"/>
                </a:cxn>
                <a:cxn ang="0">
                  <a:pos x="828" y="182"/>
                </a:cxn>
                <a:cxn ang="0">
                  <a:pos x="486" y="330"/>
                </a:cxn>
                <a:cxn ang="0">
                  <a:pos x="226" y="510"/>
                </a:cxn>
                <a:cxn ang="0">
                  <a:pos x="58" y="718"/>
                </a:cxn>
                <a:cxn ang="0">
                  <a:pos x="0" y="944"/>
                </a:cxn>
                <a:cxn ang="0">
                  <a:pos x="58" y="1170"/>
                </a:cxn>
                <a:cxn ang="0">
                  <a:pos x="226" y="1378"/>
                </a:cxn>
                <a:cxn ang="0">
                  <a:pos x="486" y="1558"/>
                </a:cxn>
                <a:cxn ang="0">
                  <a:pos x="828" y="1706"/>
                </a:cxn>
                <a:cxn ang="0">
                  <a:pos x="1234" y="1814"/>
                </a:cxn>
                <a:cxn ang="0">
                  <a:pos x="1692" y="1876"/>
                </a:cxn>
                <a:cxn ang="0">
                  <a:pos x="2186" y="1884"/>
                </a:cxn>
                <a:cxn ang="0">
                  <a:pos x="2658" y="1840"/>
                </a:cxn>
                <a:cxn ang="0">
                  <a:pos x="3084" y="1746"/>
                </a:cxn>
                <a:cxn ang="0">
                  <a:pos x="3448" y="1612"/>
                </a:cxn>
                <a:cxn ang="0">
                  <a:pos x="3738" y="1442"/>
                </a:cxn>
                <a:cxn ang="0">
                  <a:pos x="3938" y="1242"/>
                </a:cxn>
                <a:cxn ang="0">
                  <a:pos x="4034" y="1022"/>
                </a:cxn>
                <a:cxn ang="0">
                  <a:pos x="4014" y="790"/>
                </a:cxn>
                <a:cxn ang="0">
                  <a:pos x="3882" y="576"/>
                </a:cxn>
                <a:cxn ang="0">
                  <a:pos x="3650" y="386"/>
                </a:cxn>
                <a:cxn ang="0">
                  <a:pos x="3334" y="228"/>
                </a:cxn>
                <a:cxn ang="0">
                  <a:pos x="2948" y="106"/>
                </a:cxn>
                <a:cxn ang="0">
                  <a:pos x="2506" y="28"/>
                </a:cxn>
                <a:cxn ang="0">
                  <a:pos x="2020" y="0"/>
                </a:cxn>
                <a:cxn ang="0">
                  <a:pos x="1606" y="1736"/>
                </a:cxn>
                <a:cxn ang="0">
                  <a:pos x="1164" y="1678"/>
                </a:cxn>
                <a:cxn ang="0">
                  <a:pos x="776" y="1576"/>
                </a:cxn>
                <a:cxn ang="0">
                  <a:pos x="458" y="1436"/>
                </a:cxn>
                <a:cxn ang="0">
                  <a:pos x="224" y="1266"/>
                </a:cxn>
                <a:cxn ang="0">
                  <a:pos x="88" y="1074"/>
                </a:cxn>
                <a:cxn ang="0">
                  <a:pos x="68" y="864"/>
                </a:cxn>
                <a:cxn ang="0">
                  <a:pos x="166" y="664"/>
                </a:cxn>
                <a:cxn ang="0">
                  <a:pos x="370" y="486"/>
                </a:cxn>
                <a:cxn ang="0">
                  <a:pos x="662" y="336"/>
                </a:cxn>
                <a:cxn ang="0">
                  <a:pos x="1028" y="222"/>
                </a:cxn>
                <a:cxn ang="0">
                  <a:pos x="1454" y="148"/>
                </a:cxn>
                <a:cxn ang="0">
                  <a:pos x="1922" y="120"/>
                </a:cxn>
                <a:cxn ang="0">
                  <a:pos x="2392" y="148"/>
                </a:cxn>
                <a:cxn ang="0">
                  <a:pos x="2818" y="222"/>
                </a:cxn>
                <a:cxn ang="0">
                  <a:pos x="3184" y="336"/>
                </a:cxn>
                <a:cxn ang="0">
                  <a:pos x="3476" y="486"/>
                </a:cxn>
                <a:cxn ang="0">
                  <a:pos x="3680" y="664"/>
                </a:cxn>
                <a:cxn ang="0">
                  <a:pos x="3778" y="864"/>
                </a:cxn>
                <a:cxn ang="0">
                  <a:pos x="3758" y="1074"/>
                </a:cxn>
                <a:cxn ang="0">
                  <a:pos x="3622" y="1266"/>
                </a:cxn>
                <a:cxn ang="0">
                  <a:pos x="3388" y="1436"/>
                </a:cxn>
                <a:cxn ang="0">
                  <a:pos x="3070" y="1576"/>
                </a:cxn>
                <a:cxn ang="0">
                  <a:pos x="2682" y="1678"/>
                </a:cxn>
                <a:cxn ang="0">
                  <a:pos x="2240" y="1736"/>
                </a:cxn>
              </a:cxnLst>
              <a:rect l="0" t="0" r="r" b="b"/>
              <a:pathLst>
                <a:path w="4040" h="1888">
                  <a:moveTo>
                    <a:pt x="2020" y="0"/>
                  </a:moveTo>
                  <a:lnTo>
                    <a:pt x="1854" y="4"/>
                  </a:lnTo>
                  <a:lnTo>
                    <a:pt x="1692" y="12"/>
                  </a:lnTo>
                  <a:lnTo>
                    <a:pt x="1534" y="28"/>
                  </a:lnTo>
                  <a:lnTo>
                    <a:pt x="1382" y="48"/>
                  </a:lnTo>
                  <a:lnTo>
                    <a:pt x="1234" y="74"/>
                  </a:lnTo>
                  <a:lnTo>
                    <a:pt x="1092" y="106"/>
                  </a:lnTo>
                  <a:lnTo>
                    <a:pt x="956" y="142"/>
                  </a:lnTo>
                  <a:lnTo>
                    <a:pt x="828" y="182"/>
                  </a:lnTo>
                  <a:lnTo>
                    <a:pt x="706" y="228"/>
                  </a:lnTo>
                  <a:lnTo>
                    <a:pt x="592" y="276"/>
                  </a:lnTo>
                  <a:lnTo>
                    <a:pt x="486" y="330"/>
                  </a:lnTo>
                  <a:lnTo>
                    <a:pt x="390" y="386"/>
                  </a:lnTo>
                  <a:lnTo>
                    <a:pt x="302" y="446"/>
                  </a:lnTo>
                  <a:lnTo>
                    <a:pt x="226" y="510"/>
                  </a:lnTo>
                  <a:lnTo>
                    <a:pt x="158" y="576"/>
                  </a:lnTo>
                  <a:lnTo>
                    <a:pt x="102" y="646"/>
                  </a:lnTo>
                  <a:lnTo>
                    <a:pt x="58" y="718"/>
                  </a:lnTo>
                  <a:lnTo>
                    <a:pt x="26" y="790"/>
                  </a:lnTo>
                  <a:lnTo>
                    <a:pt x="6" y="866"/>
                  </a:lnTo>
                  <a:lnTo>
                    <a:pt x="0" y="944"/>
                  </a:lnTo>
                  <a:lnTo>
                    <a:pt x="6" y="1022"/>
                  </a:lnTo>
                  <a:lnTo>
                    <a:pt x="26" y="1098"/>
                  </a:lnTo>
                  <a:lnTo>
                    <a:pt x="58" y="1170"/>
                  </a:lnTo>
                  <a:lnTo>
                    <a:pt x="102" y="1242"/>
                  </a:lnTo>
                  <a:lnTo>
                    <a:pt x="158" y="1312"/>
                  </a:lnTo>
                  <a:lnTo>
                    <a:pt x="226" y="1378"/>
                  </a:lnTo>
                  <a:lnTo>
                    <a:pt x="302" y="1442"/>
                  </a:lnTo>
                  <a:lnTo>
                    <a:pt x="390" y="1502"/>
                  </a:lnTo>
                  <a:lnTo>
                    <a:pt x="486" y="1558"/>
                  </a:lnTo>
                  <a:lnTo>
                    <a:pt x="592" y="1612"/>
                  </a:lnTo>
                  <a:lnTo>
                    <a:pt x="706" y="1660"/>
                  </a:lnTo>
                  <a:lnTo>
                    <a:pt x="828" y="1706"/>
                  </a:lnTo>
                  <a:lnTo>
                    <a:pt x="956" y="1746"/>
                  </a:lnTo>
                  <a:lnTo>
                    <a:pt x="1092" y="1782"/>
                  </a:lnTo>
                  <a:lnTo>
                    <a:pt x="1234" y="1814"/>
                  </a:lnTo>
                  <a:lnTo>
                    <a:pt x="1382" y="1840"/>
                  </a:lnTo>
                  <a:lnTo>
                    <a:pt x="1534" y="1860"/>
                  </a:lnTo>
                  <a:lnTo>
                    <a:pt x="1692" y="1876"/>
                  </a:lnTo>
                  <a:lnTo>
                    <a:pt x="1854" y="1884"/>
                  </a:lnTo>
                  <a:lnTo>
                    <a:pt x="2020" y="1888"/>
                  </a:lnTo>
                  <a:lnTo>
                    <a:pt x="2186" y="1884"/>
                  </a:lnTo>
                  <a:lnTo>
                    <a:pt x="2348" y="1876"/>
                  </a:lnTo>
                  <a:lnTo>
                    <a:pt x="2506" y="1860"/>
                  </a:lnTo>
                  <a:lnTo>
                    <a:pt x="2658" y="1840"/>
                  </a:lnTo>
                  <a:lnTo>
                    <a:pt x="2806" y="1814"/>
                  </a:lnTo>
                  <a:lnTo>
                    <a:pt x="2948" y="1782"/>
                  </a:lnTo>
                  <a:lnTo>
                    <a:pt x="3084" y="1746"/>
                  </a:lnTo>
                  <a:lnTo>
                    <a:pt x="3212" y="1706"/>
                  </a:lnTo>
                  <a:lnTo>
                    <a:pt x="3334" y="1660"/>
                  </a:lnTo>
                  <a:lnTo>
                    <a:pt x="3448" y="1612"/>
                  </a:lnTo>
                  <a:lnTo>
                    <a:pt x="3554" y="1558"/>
                  </a:lnTo>
                  <a:lnTo>
                    <a:pt x="3650" y="1502"/>
                  </a:lnTo>
                  <a:lnTo>
                    <a:pt x="3738" y="1442"/>
                  </a:lnTo>
                  <a:lnTo>
                    <a:pt x="3814" y="1378"/>
                  </a:lnTo>
                  <a:lnTo>
                    <a:pt x="3882" y="1312"/>
                  </a:lnTo>
                  <a:lnTo>
                    <a:pt x="3938" y="1242"/>
                  </a:lnTo>
                  <a:lnTo>
                    <a:pt x="3982" y="1170"/>
                  </a:lnTo>
                  <a:lnTo>
                    <a:pt x="4014" y="1098"/>
                  </a:lnTo>
                  <a:lnTo>
                    <a:pt x="4034" y="1022"/>
                  </a:lnTo>
                  <a:lnTo>
                    <a:pt x="4040" y="944"/>
                  </a:lnTo>
                  <a:lnTo>
                    <a:pt x="4034" y="866"/>
                  </a:lnTo>
                  <a:lnTo>
                    <a:pt x="4014" y="790"/>
                  </a:lnTo>
                  <a:lnTo>
                    <a:pt x="3982" y="718"/>
                  </a:lnTo>
                  <a:lnTo>
                    <a:pt x="3938" y="646"/>
                  </a:lnTo>
                  <a:lnTo>
                    <a:pt x="3882" y="576"/>
                  </a:lnTo>
                  <a:lnTo>
                    <a:pt x="3814" y="510"/>
                  </a:lnTo>
                  <a:lnTo>
                    <a:pt x="3738" y="446"/>
                  </a:lnTo>
                  <a:lnTo>
                    <a:pt x="3650" y="386"/>
                  </a:lnTo>
                  <a:lnTo>
                    <a:pt x="3554" y="330"/>
                  </a:lnTo>
                  <a:lnTo>
                    <a:pt x="3448" y="276"/>
                  </a:lnTo>
                  <a:lnTo>
                    <a:pt x="3334" y="228"/>
                  </a:lnTo>
                  <a:lnTo>
                    <a:pt x="3212" y="182"/>
                  </a:lnTo>
                  <a:lnTo>
                    <a:pt x="3084" y="142"/>
                  </a:lnTo>
                  <a:lnTo>
                    <a:pt x="2948" y="106"/>
                  </a:lnTo>
                  <a:lnTo>
                    <a:pt x="2806" y="74"/>
                  </a:lnTo>
                  <a:lnTo>
                    <a:pt x="2658" y="48"/>
                  </a:lnTo>
                  <a:lnTo>
                    <a:pt x="2506" y="28"/>
                  </a:lnTo>
                  <a:lnTo>
                    <a:pt x="2348" y="12"/>
                  </a:lnTo>
                  <a:lnTo>
                    <a:pt x="2186" y="4"/>
                  </a:lnTo>
                  <a:lnTo>
                    <a:pt x="2020" y="0"/>
                  </a:lnTo>
                  <a:close/>
                  <a:moveTo>
                    <a:pt x="1922" y="1748"/>
                  </a:moveTo>
                  <a:lnTo>
                    <a:pt x="1762" y="1746"/>
                  </a:lnTo>
                  <a:lnTo>
                    <a:pt x="1606" y="1736"/>
                  </a:lnTo>
                  <a:lnTo>
                    <a:pt x="1454" y="1722"/>
                  </a:lnTo>
                  <a:lnTo>
                    <a:pt x="1306" y="1702"/>
                  </a:lnTo>
                  <a:lnTo>
                    <a:pt x="1164" y="1678"/>
                  </a:lnTo>
                  <a:lnTo>
                    <a:pt x="1028" y="1648"/>
                  </a:lnTo>
                  <a:lnTo>
                    <a:pt x="898" y="1614"/>
                  </a:lnTo>
                  <a:lnTo>
                    <a:pt x="776" y="1576"/>
                  </a:lnTo>
                  <a:lnTo>
                    <a:pt x="662" y="1532"/>
                  </a:lnTo>
                  <a:lnTo>
                    <a:pt x="554" y="1486"/>
                  </a:lnTo>
                  <a:lnTo>
                    <a:pt x="458" y="1436"/>
                  </a:lnTo>
                  <a:lnTo>
                    <a:pt x="370" y="1382"/>
                  </a:lnTo>
                  <a:lnTo>
                    <a:pt x="292" y="1326"/>
                  </a:lnTo>
                  <a:lnTo>
                    <a:pt x="224" y="1266"/>
                  </a:lnTo>
                  <a:lnTo>
                    <a:pt x="166" y="1204"/>
                  </a:lnTo>
                  <a:lnTo>
                    <a:pt x="122" y="1140"/>
                  </a:lnTo>
                  <a:lnTo>
                    <a:pt x="88" y="1074"/>
                  </a:lnTo>
                  <a:lnTo>
                    <a:pt x="68" y="1004"/>
                  </a:lnTo>
                  <a:lnTo>
                    <a:pt x="62" y="934"/>
                  </a:lnTo>
                  <a:lnTo>
                    <a:pt x="68" y="864"/>
                  </a:lnTo>
                  <a:lnTo>
                    <a:pt x="88" y="796"/>
                  </a:lnTo>
                  <a:lnTo>
                    <a:pt x="122" y="730"/>
                  </a:lnTo>
                  <a:lnTo>
                    <a:pt x="166" y="664"/>
                  </a:lnTo>
                  <a:lnTo>
                    <a:pt x="224" y="602"/>
                  </a:lnTo>
                  <a:lnTo>
                    <a:pt x="292" y="544"/>
                  </a:lnTo>
                  <a:lnTo>
                    <a:pt x="370" y="486"/>
                  </a:lnTo>
                  <a:lnTo>
                    <a:pt x="458" y="434"/>
                  </a:lnTo>
                  <a:lnTo>
                    <a:pt x="554" y="382"/>
                  </a:lnTo>
                  <a:lnTo>
                    <a:pt x="662" y="336"/>
                  </a:lnTo>
                  <a:lnTo>
                    <a:pt x="776" y="294"/>
                  </a:lnTo>
                  <a:lnTo>
                    <a:pt x="898" y="256"/>
                  </a:lnTo>
                  <a:lnTo>
                    <a:pt x="1028" y="222"/>
                  </a:lnTo>
                  <a:lnTo>
                    <a:pt x="1164" y="192"/>
                  </a:lnTo>
                  <a:lnTo>
                    <a:pt x="1306" y="166"/>
                  </a:lnTo>
                  <a:lnTo>
                    <a:pt x="1454" y="148"/>
                  </a:lnTo>
                  <a:lnTo>
                    <a:pt x="1606" y="132"/>
                  </a:lnTo>
                  <a:lnTo>
                    <a:pt x="1762" y="124"/>
                  </a:lnTo>
                  <a:lnTo>
                    <a:pt x="1922" y="120"/>
                  </a:lnTo>
                  <a:lnTo>
                    <a:pt x="2084" y="124"/>
                  </a:lnTo>
                  <a:lnTo>
                    <a:pt x="2240" y="132"/>
                  </a:lnTo>
                  <a:lnTo>
                    <a:pt x="2392" y="148"/>
                  </a:lnTo>
                  <a:lnTo>
                    <a:pt x="2540" y="166"/>
                  </a:lnTo>
                  <a:lnTo>
                    <a:pt x="2682" y="192"/>
                  </a:lnTo>
                  <a:lnTo>
                    <a:pt x="2818" y="222"/>
                  </a:lnTo>
                  <a:lnTo>
                    <a:pt x="2948" y="256"/>
                  </a:lnTo>
                  <a:lnTo>
                    <a:pt x="3070" y="294"/>
                  </a:lnTo>
                  <a:lnTo>
                    <a:pt x="3184" y="336"/>
                  </a:lnTo>
                  <a:lnTo>
                    <a:pt x="3292" y="382"/>
                  </a:lnTo>
                  <a:lnTo>
                    <a:pt x="3388" y="434"/>
                  </a:lnTo>
                  <a:lnTo>
                    <a:pt x="3476" y="486"/>
                  </a:lnTo>
                  <a:lnTo>
                    <a:pt x="3554" y="544"/>
                  </a:lnTo>
                  <a:lnTo>
                    <a:pt x="3622" y="602"/>
                  </a:lnTo>
                  <a:lnTo>
                    <a:pt x="3680" y="664"/>
                  </a:lnTo>
                  <a:lnTo>
                    <a:pt x="3724" y="730"/>
                  </a:lnTo>
                  <a:lnTo>
                    <a:pt x="3758" y="796"/>
                  </a:lnTo>
                  <a:lnTo>
                    <a:pt x="3778" y="864"/>
                  </a:lnTo>
                  <a:lnTo>
                    <a:pt x="3784" y="934"/>
                  </a:lnTo>
                  <a:lnTo>
                    <a:pt x="3778" y="1004"/>
                  </a:lnTo>
                  <a:lnTo>
                    <a:pt x="3758" y="1074"/>
                  </a:lnTo>
                  <a:lnTo>
                    <a:pt x="3724" y="1140"/>
                  </a:lnTo>
                  <a:lnTo>
                    <a:pt x="3680" y="1204"/>
                  </a:lnTo>
                  <a:lnTo>
                    <a:pt x="3622" y="1266"/>
                  </a:lnTo>
                  <a:lnTo>
                    <a:pt x="3554" y="1326"/>
                  </a:lnTo>
                  <a:lnTo>
                    <a:pt x="3476" y="1382"/>
                  </a:lnTo>
                  <a:lnTo>
                    <a:pt x="3388" y="1436"/>
                  </a:lnTo>
                  <a:lnTo>
                    <a:pt x="3292" y="1486"/>
                  </a:lnTo>
                  <a:lnTo>
                    <a:pt x="3184" y="1532"/>
                  </a:lnTo>
                  <a:lnTo>
                    <a:pt x="3070" y="1576"/>
                  </a:lnTo>
                  <a:lnTo>
                    <a:pt x="2948" y="1614"/>
                  </a:lnTo>
                  <a:lnTo>
                    <a:pt x="2818" y="1648"/>
                  </a:lnTo>
                  <a:lnTo>
                    <a:pt x="2682" y="1678"/>
                  </a:lnTo>
                  <a:lnTo>
                    <a:pt x="2540" y="1702"/>
                  </a:lnTo>
                  <a:lnTo>
                    <a:pt x="2392" y="1722"/>
                  </a:lnTo>
                  <a:lnTo>
                    <a:pt x="2240" y="1736"/>
                  </a:lnTo>
                  <a:lnTo>
                    <a:pt x="2084" y="1746"/>
                  </a:lnTo>
                  <a:lnTo>
                    <a:pt x="1922" y="1748"/>
                  </a:lnTo>
                  <a:close/>
                </a:path>
              </a:pathLst>
            </a:custGeom>
            <a:gradFill rotWithShape="1">
              <a:gsLst>
                <a:gs pos="0">
                  <a:schemeClr val="bg2">
                    <a:gamma/>
                    <a:tint val="12157"/>
                    <a:invGamma/>
                  </a:schemeClr>
                </a:gs>
                <a:gs pos="100000">
                  <a:schemeClr val="bg2"/>
                </a:gs>
              </a:gsLst>
              <a:lin ang="0" scaled="1"/>
            </a:gradFill>
            <a:ln w="0">
              <a:no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8549" name="Oval 5"/>
            <p:cNvSpPr>
              <a:spLocks noChangeArrowheads="1"/>
            </p:cNvSpPr>
            <p:nvPr/>
          </p:nvSpPr>
          <p:spPr bwMode="gray">
            <a:xfrm>
              <a:off x="2400" y="912"/>
              <a:ext cx="809" cy="803"/>
            </a:xfrm>
            <a:prstGeom prst="ellipse">
              <a:avLst/>
            </a:prstGeom>
            <a:gradFill rotWithShape="1">
              <a:gsLst>
                <a:gs pos="0">
                  <a:schemeClr val="hlink"/>
                </a:gs>
                <a:gs pos="100000">
                  <a:schemeClr val="hlink">
                    <a:gamma/>
                    <a:shade val="34510"/>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8550" name="Oval 6"/>
            <p:cNvSpPr>
              <a:spLocks noChangeArrowheads="1"/>
            </p:cNvSpPr>
            <p:nvPr/>
          </p:nvSpPr>
          <p:spPr bwMode="gray">
            <a:xfrm>
              <a:off x="816" y="1872"/>
              <a:ext cx="809" cy="803"/>
            </a:xfrm>
            <a:prstGeom prst="ellipse">
              <a:avLst/>
            </a:prstGeom>
            <a:gradFill rotWithShape="1">
              <a:gsLst>
                <a:gs pos="0">
                  <a:schemeClr val="accent1"/>
                </a:gs>
                <a:gs pos="100000">
                  <a:schemeClr val="accent1">
                    <a:gamma/>
                    <a:shade val="31373"/>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8551" name="Oval 7"/>
            <p:cNvSpPr>
              <a:spLocks noChangeArrowheads="1"/>
            </p:cNvSpPr>
            <p:nvPr/>
          </p:nvSpPr>
          <p:spPr bwMode="gray">
            <a:xfrm>
              <a:off x="1372" y="2941"/>
              <a:ext cx="808" cy="803"/>
            </a:xfrm>
            <a:prstGeom prst="ellipse">
              <a:avLst/>
            </a:prstGeom>
            <a:gradFill rotWithShape="1">
              <a:gsLst>
                <a:gs pos="0">
                  <a:schemeClr val="accent2"/>
                </a:gs>
                <a:gs pos="100000">
                  <a:schemeClr val="accent2">
                    <a:gamma/>
                    <a:shade val="35686"/>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8552" name="Oval 8"/>
            <p:cNvSpPr>
              <a:spLocks noChangeArrowheads="1"/>
            </p:cNvSpPr>
            <p:nvPr/>
          </p:nvSpPr>
          <p:spPr bwMode="gray">
            <a:xfrm>
              <a:off x="3120" y="2544"/>
              <a:ext cx="809" cy="803"/>
            </a:xfrm>
            <a:prstGeom prst="ellipse">
              <a:avLst/>
            </a:prstGeom>
            <a:gradFill rotWithShape="1">
              <a:gsLst>
                <a:gs pos="0">
                  <a:schemeClr val="bg2"/>
                </a:gs>
                <a:gs pos="100000">
                  <a:schemeClr val="bg2">
                    <a:gamma/>
                    <a:shade val="35686"/>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8553" name="Oval 9"/>
            <p:cNvSpPr>
              <a:spLocks noChangeArrowheads="1"/>
            </p:cNvSpPr>
            <p:nvPr/>
          </p:nvSpPr>
          <p:spPr bwMode="gray">
            <a:xfrm>
              <a:off x="4272" y="1056"/>
              <a:ext cx="764" cy="803"/>
            </a:xfrm>
            <a:prstGeom prst="ellipse">
              <a:avLst/>
            </a:prstGeom>
            <a:gradFill rotWithShape="1">
              <a:gsLst>
                <a:gs pos="0">
                  <a:schemeClr val="folHlink"/>
                </a:gs>
                <a:gs pos="100000">
                  <a:schemeClr val="folHlink">
                    <a:gamma/>
                    <a:shade val="34510"/>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2303" name="Text Box 10"/>
            <p:cNvSpPr txBox="1"/>
            <p:nvPr/>
          </p:nvSpPr>
          <p:spPr>
            <a:xfrm>
              <a:off x="1007" y="2160"/>
              <a:ext cx="401"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14C</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2304" name="Text Box 11"/>
            <p:cNvSpPr txBox="1"/>
            <p:nvPr/>
          </p:nvSpPr>
          <p:spPr>
            <a:xfrm>
              <a:off x="2592" y="1200"/>
              <a:ext cx="650"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15-16C</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2305" name="Text Box 12"/>
            <p:cNvSpPr txBox="1"/>
            <p:nvPr/>
          </p:nvSpPr>
          <p:spPr>
            <a:xfrm>
              <a:off x="4440" y="1375"/>
              <a:ext cx="628"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1623</a:t>
              </a:r>
              <a:r>
                <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年</a:t>
              </a:r>
              <a:endPar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2306" name="Text Box 13"/>
            <p:cNvSpPr txBox="1"/>
            <p:nvPr/>
          </p:nvSpPr>
          <p:spPr>
            <a:xfrm>
              <a:off x="3312" y="2832"/>
              <a:ext cx="401"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18C</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2307" name="Text Box 14"/>
            <p:cNvSpPr txBox="1"/>
            <p:nvPr/>
          </p:nvSpPr>
          <p:spPr>
            <a:xfrm>
              <a:off x="1535" y="3225"/>
              <a:ext cx="650"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18-20C</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2308" name="Text Box 15"/>
            <p:cNvSpPr txBox="1"/>
            <p:nvPr/>
          </p:nvSpPr>
          <p:spPr>
            <a:xfrm>
              <a:off x="2160" y="2163"/>
              <a:ext cx="1632" cy="523"/>
            </a:xfrm>
            <a:prstGeom prst="rect">
              <a:avLst/>
            </a:prstGeom>
            <a:solidFill>
              <a:schemeClr val="accent1"/>
            </a:solid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400" b="1"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从英国看世界专利法的起源</a:t>
              </a:r>
              <a:endParaRPr kumimoji="0" lang="zh-CN" altLang="en-US" sz="24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2309" name="Line 16"/>
            <p:cNvSpPr/>
            <p:nvPr/>
          </p:nvSpPr>
          <p:spPr>
            <a:xfrm>
              <a:off x="1558" y="1093"/>
              <a:ext cx="1130" cy="1019"/>
            </a:xfrm>
            <a:prstGeom prst="line">
              <a:avLst/>
            </a:prstGeom>
            <a:ln w="9525" cap="flat" cmpd="sng">
              <a:solidFill>
                <a:schemeClr val="tx1"/>
              </a:solidFill>
              <a:prstDash val="solid"/>
              <a:headEnd type="none" w="med" len="med"/>
              <a:tailEnd type="triangle" w="med" len="med"/>
            </a:ln>
          </p:spPr>
        </p:sp>
        <p:cxnSp>
          <p:nvCxnSpPr>
            <p:cNvPr id="12310" name="AutoShape 17"/>
            <p:cNvCxnSpPr/>
            <p:nvPr/>
          </p:nvCxnSpPr>
          <p:spPr>
            <a:xfrm flipH="1">
              <a:off x="288" y="1093"/>
              <a:ext cx="1270" cy="0"/>
            </a:xfrm>
            <a:prstGeom prst="straightConnector1">
              <a:avLst/>
            </a:prstGeom>
            <a:ln w="9525" cap="flat" cmpd="sng">
              <a:solidFill>
                <a:schemeClr val="tx1"/>
              </a:solidFill>
              <a:prstDash val="solid"/>
              <a:headEnd type="none" w="med" len="med"/>
              <a:tailEnd type="none" w="med" len="med"/>
            </a:ln>
          </p:spPr>
        </p:cxnSp>
        <p:sp>
          <p:nvSpPr>
            <p:cNvPr id="12311" name="Text Box 18"/>
            <p:cNvSpPr txBox="1"/>
            <p:nvPr/>
          </p:nvSpPr>
          <p:spPr>
            <a:xfrm>
              <a:off x="298" y="728"/>
              <a:ext cx="116" cy="330"/>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800" b="1"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grpSp>
      <p:sp>
        <p:nvSpPr>
          <p:cNvPr id="12292" name="Text Box 19"/>
          <p:cNvSpPr txBox="1"/>
          <p:nvPr/>
        </p:nvSpPr>
        <p:spPr>
          <a:xfrm>
            <a:off x="1752600" y="4267200"/>
            <a:ext cx="31242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对引进技术新工业授予特权</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2293" name="Text Box 20"/>
          <p:cNvSpPr txBox="1"/>
          <p:nvPr/>
        </p:nvSpPr>
        <p:spPr>
          <a:xfrm>
            <a:off x="4572000" y="2667000"/>
            <a:ext cx="32004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滥用授予特权的方式</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2294" name="Text Box 21"/>
          <p:cNvSpPr txBox="1"/>
          <p:nvPr/>
        </p:nvSpPr>
        <p:spPr>
          <a:xfrm>
            <a:off x="8686800" y="3505200"/>
            <a:ext cx="22860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颁布</a:t>
            </a:r>
            <a:r>
              <a:rPr kumimoji="0" lang="en-US" altLang="zh-CN" sz="18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a:t>
            </a:r>
            <a:r>
              <a:rPr kumimoji="0" lang="zh-CN" altLang="en-US" sz="18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垄断法案</a:t>
            </a:r>
            <a:r>
              <a:rPr kumimoji="0" lang="en-US" altLang="zh-CN" sz="18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a:t>
            </a:r>
            <a:endParaRPr kumimoji="0" lang="en-US" altLang="zh-CN" sz="18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2295" name="Text Box 22"/>
          <p:cNvSpPr txBox="1"/>
          <p:nvPr/>
        </p:nvSpPr>
        <p:spPr>
          <a:xfrm>
            <a:off x="6477000" y="5334000"/>
            <a:ext cx="32766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专利制度完善 </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2296" name="Text Box 23"/>
          <p:cNvSpPr txBox="1"/>
          <p:nvPr/>
        </p:nvSpPr>
        <p:spPr>
          <a:xfrm>
            <a:off x="2895600" y="5867400"/>
            <a:ext cx="29718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世界各国建立专利制度</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1981200" y="152400"/>
            <a:ext cx="8229600" cy="1250950"/>
          </a:xfrm>
        </p:spPr>
        <p:txBody>
          <a:bodyPr vert="horz" wrap="square" lIns="91440" tIns="45720" rIns="91440" bIns="45720" numCol="1" rtlCol="0" anchor="b" anchorCtr="0" compatLnSpc="1">
            <a:normAutofit fontScale="90000"/>
          </a:bodyPr>
          <a:lstStyle/>
          <a:p>
            <a:pPr marL="0" marR="0" lvl="0" indent="0" algn="l" defTabSz="914400" rtl="0" eaLnBrk="1" fontAlgn="base" latinLnBrk="0" hangingPunct="1">
              <a:lnSpc>
                <a:spcPct val="100000"/>
              </a:lnSpc>
              <a:spcBef>
                <a:spcPct val="0"/>
              </a:spcBef>
              <a:spcAft>
                <a:spcPct val="0"/>
              </a:spcAft>
              <a:buClrTx/>
              <a:buSzTx/>
              <a:buFontTx/>
              <a:buNone/>
              <a:defRPr/>
            </a:pPr>
            <a:br>
              <a:rPr kumimoji="0" lang="zh-CN" altLang="en-US" sz="4000" b="1" i="0" u="none" strike="noStrike" kern="1200" cap="none" spc="0" normalizeH="0" baseline="0" noProof="0" smtClean="0">
                <a:ln>
                  <a:noFill/>
                </a:ln>
                <a:solidFill>
                  <a:schemeClr val="tx1"/>
                </a:solidFill>
                <a:effectLst/>
                <a:uLnTx/>
                <a:uFillTx/>
                <a:latin typeface="+mj-lt"/>
                <a:ea typeface="+mj-ea"/>
                <a:cs typeface="+mj-cs"/>
              </a:rPr>
            </a:br>
            <a:r>
              <a:rPr kumimoji="0" lang="zh-CN" altLang="en-US" sz="4800" b="1" i="0" u="none" strike="noStrike" kern="1200" cap="none" spc="0" normalizeH="0" baseline="0" noProof="0">
                <a:ln>
                  <a:noFill/>
                </a:ln>
                <a:solidFill>
                  <a:schemeClr val="tx1"/>
                </a:solidFill>
                <a:effectLst/>
                <a:uLnTx/>
                <a:uFillTx/>
                <a:latin typeface="Verdana" panose="020B0604030504040204" pitchFamily="34" charset="0"/>
                <a:ea typeface="+mj-ea"/>
                <a:cs typeface="+mj-cs"/>
              </a:rPr>
              <a:t>（三）专利制度的起源</a:t>
            </a:r>
            <a:br>
              <a:rPr kumimoji="0" lang="zh-CN" altLang="en-US" sz="4800" b="1" i="0" u="none" strike="noStrike" kern="1200" cap="none" spc="0" normalizeH="0" baseline="0" noProof="0">
                <a:ln>
                  <a:noFill/>
                </a:ln>
                <a:solidFill>
                  <a:schemeClr val="tx1"/>
                </a:solidFill>
                <a:effectLst/>
                <a:uLnTx/>
                <a:uFillTx/>
                <a:latin typeface="Verdana" panose="020B0604030504040204" pitchFamily="34" charset="0"/>
                <a:ea typeface="+mj-ea"/>
                <a:cs typeface="+mj-cs"/>
              </a:rPr>
            </a:br>
            <a:endParaRPr kumimoji="0" lang="zh-CN" altLang="en-US" sz="4000" b="1" i="0" u="none" strike="noStrike" kern="1200" cap="none" spc="0" normalizeH="0" baseline="0" noProof="0" smtClean="0">
              <a:ln>
                <a:noFill/>
              </a:ln>
              <a:solidFill>
                <a:schemeClr val="tx1"/>
              </a:solidFill>
              <a:effectLst/>
              <a:uLnTx/>
              <a:uFillTx/>
              <a:latin typeface="+mj-lt"/>
              <a:ea typeface="+mj-ea"/>
              <a:cs typeface="+mj-cs"/>
            </a:endParaRPr>
          </a:p>
        </p:txBody>
      </p:sp>
      <p:grpSp>
        <p:nvGrpSpPr>
          <p:cNvPr id="13315" name="Group 3"/>
          <p:cNvGrpSpPr/>
          <p:nvPr/>
        </p:nvGrpSpPr>
        <p:grpSpPr>
          <a:xfrm>
            <a:off x="1992313" y="1484313"/>
            <a:ext cx="8047037" cy="4787900"/>
            <a:chOff x="288" y="728"/>
            <a:chExt cx="5069" cy="3016"/>
          </a:xfrm>
        </p:grpSpPr>
        <p:sp>
          <p:nvSpPr>
            <p:cNvPr id="109572" name="Freeform 4"/>
            <p:cNvSpPr>
              <a:spLocks noEditPoints="1"/>
            </p:cNvSpPr>
            <p:nvPr/>
          </p:nvSpPr>
          <p:spPr bwMode="gray">
            <a:xfrm rot="-1358056">
              <a:off x="679" y="1455"/>
              <a:ext cx="4317" cy="1766"/>
            </a:xfrm>
            <a:custGeom>
              <a:avLst/>
              <a:gdLst/>
              <a:ahLst/>
              <a:cxnLst>
                <a:cxn ang="0">
                  <a:pos x="1692" y="12"/>
                </a:cxn>
                <a:cxn ang="0">
                  <a:pos x="1234" y="74"/>
                </a:cxn>
                <a:cxn ang="0">
                  <a:pos x="828" y="182"/>
                </a:cxn>
                <a:cxn ang="0">
                  <a:pos x="486" y="330"/>
                </a:cxn>
                <a:cxn ang="0">
                  <a:pos x="226" y="510"/>
                </a:cxn>
                <a:cxn ang="0">
                  <a:pos x="58" y="718"/>
                </a:cxn>
                <a:cxn ang="0">
                  <a:pos x="0" y="944"/>
                </a:cxn>
                <a:cxn ang="0">
                  <a:pos x="58" y="1170"/>
                </a:cxn>
                <a:cxn ang="0">
                  <a:pos x="226" y="1378"/>
                </a:cxn>
                <a:cxn ang="0">
                  <a:pos x="486" y="1558"/>
                </a:cxn>
                <a:cxn ang="0">
                  <a:pos x="828" y="1706"/>
                </a:cxn>
                <a:cxn ang="0">
                  <a:pos x="1234" y="1814"/>
                </a:cxn>
                <a:cxn ang="0">
                  <a:pos x="1692" y="1876"/>
                </a:cxn>
                <a:cxn ang="0">
                  <a:pos x="2186" y="1884"/>
                </a:cxn>
                <a:cxn ang="0">
                  <a:pos x="2658" y="1840"/>
                </a:cxn>
                <a:cxn ang="0">
                  <a:pos x="3084" y="1746"/>
                </a:cxn>
                <a:cxn ang="0">
                  <a:pos x="3448" y="1612"/>
                </a:cxn>
                <a:cxn ang="0">
                  <a:pos x="3738" y="1442"/>
                </a:cxn>
                <a:cxn ang="0">
                  <a:pos x="3938" y="1242"/>
                </a:cxn>
                <a:cxn ang="0">
                  <a:pos x="4034" y="1022"/>
                </a:cxn>
                <a:cxn ang="0">
                  <a:pos x="4014" y="790"/>
                </a:cxn>
                <a:cxn ang="0">
                  <a:pos x="3882" y="576"/>
                </a:cxn>
                <a:cxn ang="0">
                  <a:pos x="3650" y="386"/>
                </a:cxn>
                <a:cxn ang="0">
                  <a:pos x="3334" y="228"/>
                </a:cxn>
                <a:cxn ang="0">
                  <a:pos x="2948" y="106"/>
                </a:cxn>
                <a:cxn ang="0">
                  <a:pos x="2506" y="28"/>
                </a:cxn>
                <a:cxn ang="0">
                  <a:pos x="2020" y="0"/>
                </a:cxn>
                <a:cxn ang="0">
                  <a:pos x="1606" y="1736"/>
                </a:cxn>
                <a:cxn ang="0">
                  <a:pos x="1164" y="1678"/>
                </a:cxn>
                <a:cxn ang="0">
                  <a:pos x="776" y="1576"/>
                </a:cxn>
                <a:cxn ang="0">
                  <a:pos x="458" y="1436"/>
                </a:cxn>
                <a:cxn ang="0">
                  <a:pos x="224" y="1266"/>
                </a:cxn>
                <a:cxn ang="0">
                  <a:pos x="88" y="1074"/>
                </a:cxn>
                <a:cxn ang="0">
                  <a:pos x="68" y="864"/>
                </a:cxn>
                <a:cxn ang="0">
                  <a:pos x="166" y="664"/>
                </a:cxn>
                <a:cxn ang="0">
                  <a:pos x="370" y="486"/>
                </a:cxn>
                <a:cxn ang="0">
                  <a:pos x="662" y="336"/>
                </a:cxn>
                <a:cxn ang="0">
                  <a:pos x="1028" y="222"/>
                </a:cxn>
                <a:cxn ang="0">
                  <a:pos x="1454" y="148"/>
                </a:cxn>
                <a:cxn ang="0">
                  <a:pos x="1922" y="120"/>
                </a:cxn>
                <a:cxn ang="0">
                  <a:pos x="2392" y="148"/>
                </a:cxn>
                <a:cxn ang="0">
                  <a:pos x="2818" y="222"/>
                </a:cxn>
                <a:cxn ang="0">
                  <a:pos x="3184" y="336"/>
                </a:cxn>
                <a:cxn ang="0">
                  <a:pos x="3476" y="486"/>
                </a:cxn>
                <a:cxn ang="0">
                  <a:pos x="3680" y="664"/>
                </a:cxn>
                <a:cxn ang="0">
                  <a:pos x="3778" y="864"/>
                </a:cxn>
                <a:cxn ang="0">
                  <a:pos x="3758" y="1074"/>
                </a:cxn>
                <a:cxn ang="0">
                  <a:pos x="3622" y="1266"/>
                </a:cxn>
                <a:cxn ang="0">
                  <a:pos x="3388" y="1436"/>
                </a:cxn>
                <a:cxn ang="0">
                  <a:pos x="3070" y="1576"/>
                </a:cxn>
                <a:cxn ang="0">
                  <a:pos x="2682" y="1678"/>
                </a:cxn>
                <a:cxn ang="0">
                  <a:pos x="2240" y="1736"/>
                </a:cxn>
              </a:cxnLst>
              <a:rect l="0" t="0" r="r" b="b"/>
              <a:pathLst>
                <a:path w="4040" h="1888">
                  <a:moveTo>
                    <a:pt x="2020" y="0"/>
                  </a:moveTo>
                  <a:lnTo>
                    <a:pt x="1854" y="4"/>
                  </a:lnTo>
                  <a:lnTo>
                    <a:pt x="1692" y="12"/>
                  </a:lnTo>
                  <a:lnTo>
                    <a:pt x="1534" y="28"/>
                  </a:lnTo>
                  <a:lnTo>
                    <a:pt x="1382" y="48"/>
                  </a:lnTo>
                  <a:lnTo>
                    <a:pt x="1234" y="74"/>
                  </a:lnTo>
                  <a:lnTo>
                    <a:pt x="1092" y="106"/>
                  </a:lnTo>
                  <a:lnTo>
                    <a:pt x="956" y="142"/>
                  </a:lnTo>
                  <a:lnTo>
                    <a:pt x="828" y="182"/>
                  </a:lnTo>
                  <a:lnTo>
                    <a:pt x="706" y="228"/>
                  </a:lnTo>
                  <a:lnTo>
                    <a:pt x="592" y="276"/>
                  </a:lnTo>
                  <a:lnTo>
                    <a:pt x="486" y="330"/>
                  </a:lnTo>
                  <a:lnTo>
                    <a:pt x="390" y="386"/>
                  </a:lnTo>
                  <a:lnTo>
                    <a:pt x="302" y="446"/>
                  </a:lnTo>
                  <a:lnTo>
                    <a:pt x="226" y="510"/>
                  </a:lnTo>
                  <a:lnTo>
                    <a:pt x="158" y="576"/>
                  </a:lnTo>
                  <a:lnTo>
                    <a:pt x="102" y="646"/>
                  </a:lnTo>
                  <a:lnTo>
                    <a:pt x="58" y="718"/>
                  </a:lnTo>
                  <a:lnTo>
                    <a:pt x="26" y="790"/>
                  </a:lnTo>
                  <a:lnTo>
                    <a:pt x="6" y="866"/>
                  </a:lnTo>
                  <a:lnTo>
                    <a:pt x="0" y="944"/>
                  </a:lnTo>
                  <a:lnTo>
                    <a:pt x="6" y="1022"/>
                  </a:lnTo>
                  <a:lnTo>
                    <a:pt x="26" y="1098"/>
                  </a:lnTo>
                  <a:lnTo>
                    <a:pt x="58" y="1170"/>
                  </a:lnTo>
                  <a:lnTo>
                    <a:pt x="102" y="1242"/>
                  </a:lnTo>
                  <a:lnTo>
                    <a:pt x="158" y="1312"/>
                  </a:lnTo>
                  <a:lnTo>
                    <a:pt x="226" y="1378"/>
                  </a:lnTo>
                  <a:lnTo>
                    <a:pt x="302" y="1442"/>
                  </a:lnTo>
                  <a:lnTo>
                    <a:pt x="390" y="1502"/>
                  </a:lnTo>
                  <a:lnTo>
                    <a:pt x="486" y="1558"/>
                  </a:lnTo>
                  <a:lnTo>
                    <a:pt x="592" y="1612"/>
                  </a:lnTo>
                  <a:lnTo>
                    <a:pt x="706" y="1660"/>
                  </a:lnTo>
                  <a:lnTo>
                    <a:pt x="828" y="1706"/>
                  </a:lnTo>
                  <a:lnTo>
                    <a:pt x="956" y="1746"/>
                  </a:lnTo>
                  <a:lnTo>
                    <a:pt x="1092" y="1782"/>
                  </a:lnTo>
                  <a:lnTo>
                    <a:pt x="1234" y="1814"/>
                  </a:lnTo>
                  <a:lnTo>
                    <a:pt x="1382" y="1840"/>
                  </a:lnTo>
                  <a:lnTo>
                    <a:pt x="1534" y="1860"/>
                  </a:lnTo>
                  <a:lnTo>
                    <a:pt x="1692" y="1876"/>
                  </a:lnTo>
                  <a:lnTo>
                    <a:pt x="1854" y="1884"/>
                  </a:lnTo>
                  <a:lnTo>
                    <a:pt x="2020" y="1888"/>
                  </a:lnTo>
                  <a:lnTo>
                    <a:pt x="2186" y="1884"/>
                  </a:lnTo>
                  <a:lnTo>
                    <a:pt x="2348" y="1876"/>
                  </a:lnTo>
                  <a:lnTo>
                    <a:pt x="2506" y="1860"/>
                  </a:lnTo>
                  <a:lnTo>
                    <a:pt x="2658" y="1840"/>
                  </a:lnTo>
                  <a:lnTo>
                    <a:pt x="2806" y="1814"/>
                  </a:lnTo>
                  <a:lnTo>
                    <a:pt x="2948" y="1782"/>
                  </a:lnTo>
                  <a:lnTo>
                    <a:pt x="3084" y="1746"/>
                  </a:lnTo>
                  <a:lnTo>
                    <a:pt x="3212" y="1706"/>
                  </a:lnTo>
                  <a:lnTo>
                    <a:pt x="3334" y="1660"/>
                  </a:lnTo>
                  <a:lnTo>
                    <a:pt x="3448" y="1612"/>
                  </a:lnTo>
                  <a:lnTo>
                    <a:pt x="3554" y="1558"/>
                  </a:lnTo>
                  <a:lnTo>
                    <a:pt x="3650" y="1502"/>
                  </a:lnTo>
                  <a:lnTo>
                    <a:pt x="3738" y="1442"/>
                  </a:lnTo>
                  <a:lnTo>
                    <a:pt x="3814" y="1378"/>
                  </a:lnTo>
                  <a:lnTo>
                    <a:pt x="3882" y="1312"/>
                  </a:lnTo>
                  <a:lnTo>
                    <a:pt x="3938" y="1242"/>
                  </a:lnTo>
                  <a:lnTo>
                    <a:pt x="3982" y="1170"/>
                  </a:lnTo>
                  <a:lnTo>
                    <a:pt x="4014" y="1098"/>
                  </a:lnTo>
                  <a:lnTo>
                    <a:pt x="4034" y="1022"/>
                  </a:lnTo>
                  <a:lnTo>
                    <a:pt x="4040" y="944"/>
                  </a:lnTo>
                  <a:lnTo>
                    <a:pt x="4034" y="866"/>
                  </a:lnTo>
                  <a:lnTo>
                    <a:pt x="4014" y="790"/>
                  </a:lnTo>
                  <a:lnTo>
                    <a:pt x="3982" y="718"/>
                  </a:lnTo>
                  <a:lnTo>
                    <a:pt x="3938" y="646"/>
                  </a:lnTo>
                  <a:lnTo>
                    <a:pt x="3882" y="576"/>
                  </a:lnTo>
                  <a:lnTo>
                    <a:pt x="3814" y="510"/>
                  </a:lnTo>
                  <a:lnTo>
                    <a:pt x="3738" y="446"/>
                  </a:lnTo>
                  <a:lnTo>
                    <a:pt x="3650" y="386"/>
                  </a:lnTo>
                  <a:lnTo>
                    <a:pt x="3554" y="330"/>
                  </a:lnTo>
                  <a:lnTo>
                    <a:pt x="3448" y="276"/>
                  </a:lnTo>
                  <a:lnTo>
                    <a:pt x="3334" y="228"/>
                  </a:lnTo>
                  <a:lnTo>
                    <a:pt x="3212" y="182"/>
                  </a:lnTo>
                  <a:lnTo>
                    <a:pt x="3084" y="142"/>
                  </a:lnTo>
                  <a:lnTo>
                    <a:pt x="2948" y="106"/>
                  </a:lnTo>
                  <a:lnTo>
                    <a:pt x="2806" y="74"/>
                  </a:lnTo>
                  <a:lnTo>
                    <a:pt x="2658" y="48"/>
                  </a:lnTo>
                  <a:lnTo>
                    <a:pt x="2506" y="28"/>
                  </a:lnTo>
                  <a:lnTo>
                    <a:pt x="2348" y="12"/>
                  </a:lnTo>
                  <a:lnTo>
                    <a:pt x="2186" y="4"/>
                  </a:lnTo>
                  <a:lnTo>
                    <a:pt x="2020" y="0"/>
                  </a:lnTo>
                  <a:close/>
                  <a:moveTo>
                    <a:pt x="1922" y="1748"/>
                  </a:moveTo>
                  <a:lnTo>
                    <a:pt x="1762" y="1746"/>
                  </a:lnTo>
                  <a:lnTo>
                    <a:pt x="1606" y="1736"/>
                  </a:lnTo>
                  <a:lnTo>
                    <a:pt x="1454" y="1722"/>
                  </a:lnTo>
                  <a:lnTo>
                    <a:pt x="1306" y="1702"/>
                  </a:lnTo>
                  <a:lnTo>
                    <a:pt x="1164" y="1678"/>
                  </a:lnTo>
                  <a:lnTo>
                    <a:pt x="1028" y="1648"/>
                  </a:lnTo>
                  <a:lnTo>
                    <a:pt x="898" y="1614"/>
                  </a:lnTo>
                  <a:lnTo>
                    <a:pt x="776" y="1576"/>
                  </a:lnTo>
                  <a:lnTo>
                    <a:pt x="662" y="1532"/>
                  </a:lnTo>
                  <a:lnTo>
                    <a:pt x="554" y="1486"/>
                  </a:lnTo>
                  <a:lnTo>
                    <a:pt x="458" y="1436"/>
                  </a:lnTo>
                  <a:lnTo>
                    <a:pt x="370" y="1382"/>
                  </a:lnTo>
                  <a:lnTo>
                    <a:pt x="292" y="1326"/>
                  </a:lnTo>
                  <a:lnTo>
                    <a:pt x="224" y="1266"/>
                  </a:lnTo>
                  <a:lnTo>
                    <a:pt x="166" y="1204"/>
                  </a:lnTo>
                  <a:lnTo>
                    <a:pt x="122" y="1140"/>
                  </a:lnTo>
                  <a:lnTo>
                    <a:pt x="88" y="1074"/>
                  </a:lnTo>
                  <a:lnTo>
                    <a:pt x="68" y="1004"/>
                  </a:lnTo>
                  <a:lnTo>
                    <a:pt x="62" y="934"/>
                  </a:lnTo>
                  <a:lnTo>
                    <a:pt x="68" y="864"/>
                  </a:lnTo>
                  <a:lnTo>
                    <a:pt x="88" y="796"/>
                  </a:lnTo>
                  <a:lnTo>
                    <a:pt x="122" y="730"/>
                  </a:lnTo>
                  <a:lnTo>
                    <a:pt x="166" y="664"/>
                  </a:lnTo>
                  <a:lnTo>
                    <a:pt x="224" y="602"/>
                  </a:lnTo>
                  <a:lnTo>
                    <a:pt x="292" y="544"/>
                  </a:lnTo>
                  <a:lnTo>
                    <a:pt x="370" y="486"/>
                  </a:lnTo>
                  <a:lnTo>
                    <a:pt x="458" y="434"/>
                  </a:lnTo>
                  <a:lnTo>
                    <a:pt x="554" y="382"/>
                  </a:lnTo>
                  <a:lnTo>
                    <a:pt x="662" y="336"/>
                  </a:lnTo>
                  <a:lnTo>
                    <a:pt x="776" y="294"/>
                  </a:lnTo>
                  <a:lnTo>
                    <a:pt x="898" y="256"/>
                  </a:lnTo>
                  <a:lnTo>
                    <a:pt x="1028" y="222"/>
                  </a:lnTo>
                  <a:lnTo>
                    <a:pt x="1164" y="192"/>
                  </a:lnTo>
                  <a:lnTo>
                    <a:pt x="1306" y="166"/>
                  </a:lnTo>
                  <a:lnTo>
                    <a:pt x="1454" y="148"/>
                  </a:lnTo>
                  <a:lnTo>
                    <a:pt x="1606" y="132"/>
                  </a:lnTo>
                  <a:lnTo>
                    <a:pt x="1762" y="124"/>
                  </a:lnTo>
                  <a:lnTo>
                    <a:pt x="1922" y="120"/>
                  </a:lnTo>
                  <a:lnTo>
                    <a:pt x="2084" y="124"/>
                  </a:lnTo>
                  <a:lnTo>
                    <a:pt x="2240" y="132"/>
                  </a:lnTo>
                  <a:lnTo>
                    <a:pt x="2392" y="148"/>
                  </a:lnTo>
                  <a:lnTo>
                    <a:pt x="2540" y="166"/>
                  </a:lnTo>
                  <a:lnTo>
                    <a:pt x="2682" y="192"/>
                  </a:lnTo>
                  <a:lnTo>
                    <a:pt x="2818" y="222"/>
                  </a:lnTo>
                  <a:lnTo>
                    <a:pt x="2948" y="256"/>
                  </a:lnTo>
                  <a:lnTo>
                    <a:pt x="3070" y="294"/>
                  </a:lnTo>
                  <a:lnTo>
                    <a:pt x="3184" y="336"/>
                  </a:lnTo>
                  <a:lnTo>
                    <a:pt x="3292" y="382"/>
                  </a:lnTo>
                  <a:lnTo>
                    <a:pt x="3388" y="434"/>
                  </a:lnTo>
                  <a:lnTo>
                    <a:pt x="3476" y="486"/>
                  </a:lnTo>
                  <a:lnTo>
                    <a:pt x="3554" y="544"/>
                  </a:lnTo>
                  <a:lnTo>
                    <a:pt x="3622" y="602"/>
                  </a:lnTo>
                  <a:lnTo>
                    <a:pt x="3680" y="664"/>
                  </a:lnTo>
                  <a:lnTo>
                    <a:pt x="3724" y="730"/>
                  </a:lnTo>
                  <a:lnTo>
                    <a:pt x="3758" y="796"/>
                  </a:lnTo>
                  <a:lnTo>
                    <a:pt x="3778" y="864"/>
                  </a:lnTo>
                  <a:lnTo>
                    <a:pt x="3784" y="934"/>
                  </a:lnTo>
                  <a:lnTo>
                    <a:pt x="3778" y="1004"/>
                  </a:lnTo>
                  <a:lnTo>
                    <a:pt x="3758" y="1074"/>
                  </a:lnTo>
                  <a:lnTo>
                    <a:pt x="3724" y="1140"/>
                  </a:lnTo>
                  <a:lnTo>
                    <a:pt x="3680" y="1204"/>
                  </a:lnTo>
                  <a:lnTo>
                    <a:pt x="3622" y="1266"/>
                  </a:lnTo>
                  <a:lnTo>
                    <a:pt x="3554" y="1326"/>
                  </a:lnTo>
                  <a:lnTo>
                    <a:pt x="3476" y="1382"/>
                  </a:lnTo>
                  <a:lnTo>
                    <a:pt x="3388" y="1436"/>
                  </a:lnTo>
                  <a:lnTo>
                    <a:pt x="3292" y="1486"/>
                  </a:lnTo>
                  <a:lnTo>
                    <a:pt x="3184" y="1532"/>
                  </a:lnTo>
                  <a:lnTo>
                    <a:pt x="3070" y="1576"/>
                  </a:lnTo>
                  <a:lnTo>
                    <a:pt x="2948" y="1614"/>
                  </a:lnTo>
                  <a:lnTo>
                    <a:pt x="2818" y="1648"/>
                  </a:lnTo>
                  <a:lnTo>
                    <a:pt x="2682" y="1678"/>
                  </a:lnTo>
                  <a:lnTo>
                    <a:pt x="2540" y="1702"/>
                  </a:lnTo>
                  <a:lnTo>
                    <a:pt x="2392" y="1722"/>
                  </a:lnTo>
                  <a:lnTo>
                    <a:pt x="2240" y="1736"/>
                  </a:lnTo>
                  <a:lnTo>
                    <a:pt x="2084" y="1746"/>
                  </a:lnTo>
                  <a:lnTo>
                    <a:pt x="1922" y="1748"/>
                  </a:lnTo>
                  <a:close/>
                </a:path>
              </a:pathLst>
            </a:custGeom>
            <a:gradFill rotWithShape="1">
              <a:gsLst>
                <a:gs pos="0">
                  <a:schemeClr val="bg2">
                    <a:gamma/>
                    <a:tint val="12157"/>
                    <a:invGamma/>
                  </a:schemeClr>
                </a:gs>
                <a:gs pos="100000">
                  <a:schemeClr val="bg2"/>
                </a:gs>
              </a:gsLst>
              <a:lin ang="0" scaled="1"/>
            </a:gradFill>
            <a:ln w="0">
              <a:no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9573" name="Oval 5"/>
            <p:cNvSpPr>
              <a:spLocks noChangeArrowheads="1"/>
            </p:cNvSpPr>
            <p:nvPr/>
          </p:nvSpPr>
          <p:spPr bwMode="gray">
            <a:xfrm>
              <a:off x="2400" y="912"/>
              <a:ext cx="809" cy="803"/>
            </a:xfrm>
            <a:prstGeom prst="ellipse">
              <a:avLst/>
            </a:prstGeom>
            <a:gradFill rotWithShape="1">
              <a:gsLst>
                <a:gs pos="0">
                  <a:schemeClr val="hlink"/>
                </a:gs>
                <a:gs pos="100000">
                  <a:schemeClr val="hlink">
                    <a:gamma/>
                    <a:shade val="34510"/>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9574" name="Oval 6"/>
            <p:cNvSpPr>
              <a:spLocks noChangeArrowheads="1"/>
            </p:cNvSpPr>
            <p:nvPr/>
          </p:nvSpPr>
          <p:spPr bwMode="gray">
            <a:xfrm>
              <a:off x="816" y="1872"/>
              <a:ext cx="809" cy="803"/>
            </a:xfrm>
            <a:prstGeom prst="ellipse">
              <a:avLst/>
            </a:prstGeom>
            <a:gradFill rotWithShape="1">
              <a:gsLst>
                <a:gs pos="0">
                  <a:schemeClr val="accent1"/>
                </a:gs>
                <a:gs pos="100000">
                  <a:schemeClr val="accent1">
                    <a:gamma/>
                    <a:shade val="31373"/>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9575" name="Oval 7"/>
            <p:cNvSpPr>
              <a:spLocks noChangeArrowheads="1"/>
            </p:cNvSpPr>
            <p:nvPr/>
          </p:nvSpPr>
          <p:spPr bwMode="gray">
            <a:xfrm>
              <a:off x="1372" y="2941"/>
              <a:ext cx="808" cy="803"/>
            </a:xfrm>
            <a:prstGeom prst="ellipse">
              <a:avLst/>
            </a:prstGeom>
            <a:gradFill rotWithShape="1">
              <a:gsLst>
                <a:gs pos="0">
                  <a:schemeClr val="accent2"/>
                </a:gs>
                <a:gs pos="100000">
                  <a:schemeClr val="accent2">
                    <a:gamma/>
                    <a:shade val="35686"/>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9576" name="Oval 8"/>
            <p:cNvSpPr>
              <a:spLocks noChangeArrowheads="1"/>
            </p:cNvSpPr>
            <p:nvPr/>
          </p:nvSpPr>
          <p:spPr bwMode="gray">
            <a:xfrm>
              <a:off x="3120" y="2544"/>
              <a:ext cx="809" cy="803"/>
            </a:xfrm>
            <a:prstGeom prst="ellipse">
              <a:avLst/>
            </a:prstGeom>
            <a:gradFill rotWithShape="1">
              <a:gsLst>
                <a:gs pos="0">
                  <a:schemeClr val="bg2"/>
                </a:gs>
                <a:gs pos="100000">
                  <a:schemeClr val="bg2">
                    <a:gamma/>
                    <a:shade val="35686"/>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09577" name="Oval 9"/>
            <p:cNvSpPr>
              <a:spLocks noChangeArrowheads="1"/>
            </p:cNvSpPr>
            <p:nvPr/>
          </p:nvSpPr>
          <p:spPr bwMode="gray">
            <a:xfrm>
              <a:off x="4272" y="1056"/>
              <a:ext cx="764" cy="803"/>
            </a:xfrm>
            <a:prstGeom prst="ellipse">
              <a:avLst/>
            </a:prstGeom>
            <a:gradFill rotWithShape="1">
              <a:gsLst>
                <a:gs pos="0">
                  <a:schemeClr val="folHlink"/>
                </a:gs>
                <a:gs pos="100000">
                  <a:schemeClr val="folHlink">
                    <a:gamma/>
                    <a:shade val="34510"/>
                    <a:invGamma/>
                  </a:schemeClr>
                </a:gs>
              </a:gsLst>
              <a:path path="shape">
                <a:fillToRect l="50000" t="50000" r="50000" b="50000"/>
              </a:path>
            </a:gradFill>
            <a:ln w="9525">
              <a:noFill/>
              <a:round/>
            </a:ln>
            <a:effectLst>
              <a:prstShdw prst="shdw12" dist="76200" dir="10800000">
                <a:srgbClr val="001D3A">
                  <a:alpha val="50000"/>
                </a:srgbClr>
              </a:prstShdw>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pitchFamily="34" charset="0"/>
                <a:ea typeface="微软雅黑" panose="020B0503020204020204" pitchFamily="34" charset="-122"/>
                <a:cs typeface="+mn-cs"/>
              </a:endParaRPr>
            </a:p>
          </p:txBody>
        </p:sp>
        <p:sp>
          <p:nvSpPr>
            <p:cNvPr id="13327" name="Text Box 10"/>
            <p:cNvSpPr txBox="1"/>
            <p:nvPr/>
          </p:nvSpPr>
          <p:spPr>
            <a:xfrm>
              <a:off x="1007" y="2154"/>
              <a:ext cx="692"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太平天国</a:t>
              </a:r>
              <a:endPar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3328" name="Text Box 11"/>
            <p:cNvSpPr txBox="1"/>
            <p:nvPr/>
          </p:nvSpPr>
          <p:spPr>
            <a:xfrm>
              <a:off x="2592" y="1194"/>
              <a:ext cx="732" cy="404"/>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洋务运动</a:t>
              </a:r>
              <a:endPar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FFFFFF"/>
                  </a:solidFill>
                  <a:effectLst/>
                  <a:uLnTx/>
                  <a:uFillTx/>
                  <a:latin typeface="Arial" panose="020B0604020202020204"/>
                  <a:ea typeface="宋体" panose="02010600030101010101" pitchFamily="2" charset="-122"/>
                  <a:cs typeface="+mn-cs"/>
                </a:rPr>
                <a:t>戊戌变法</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 </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29" name="Text Box 12"/>
            <p:cNvSpPr txBox="1"/>
            <p:nvPr/>
          </p:nvSpPr>
          <p:spPr>
            <a:xfrm>
              <a:off x="4440" y="1454"/>
              <a:ext cx="917" cy="23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rPr>
                <a:t>1912-1949</a:t>
              </a:r>
              <a:endParaRPr kumimoji="0" lang="en-US" altLang="zh-CN" sz="1800" b="0" i="0" u="none" strike="noStrike" kern="1200" cap="none" spc="0" normalizeH="0" baseline="0" noProof="0" dirty="0">
                <a:ln>
                  <a:noFill/>
                </a:ln>
                <a:solidFill>
                  <a:srgbClr val="FFC000"/>
                </a:solidFill>
                <a:effectLst/>
                <a:uLnTx/>
                <a:uFillTx/>
                <a:latin typeface="Verdana" panose="020B0604030504040204" pitchFamily="34" charset="0"/>
                <a:ea typeface="宋体" panose="02010600030101010101" pitchFamily="2" charset="-122"/>
                <a:cs typeface="+mn-cs"/>
              </a:endParaRPr>
            </a:p>
          </p:txBody>
        </p:sp>
        <p:sp>
          <p:nvSpPr>
            <p:cNvPr id="13330" name="Text Box 13"/>
            <p:cNvSpPr txBox="1"/>
            <p:nvPr/>
          </p:nvSpPr>
          <p:spPr>
            <a:xfrm>
              <a:off x="3312" y="2832"/>
              <a:ext cx="628" cy="231"/>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1984</a:t>
              </a:r>
              <a:r>
                <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年</a:t>
              </a:r>
              <a:endParaRPr kumimoji="0" lang="zh-CN" altLang="en-US"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3331" name="Text Box 14"/>
            <p:cNvSpPr txBox="1"/>
            <p:nvPr/>
          </p:nvSpPr>
          <p:spPr>
            <a:xfrm>
              <a:off x="1558" y="2913"/>
              <a:ext cx="602" cy="756"/>
            </a:xfrm>
            <a:prstGeom prst="rect">
              <a:avLst/>
            </a:prstGeom>
            <a:noFill/>
            <a:ln w="9525">
              <a:noFill/>
            </a:ln>
          </p:spPr>
          <p:txBody>
            <a:bodyPr wrap="squar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1992</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rPr>
                <a:t>2000</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smtClean="0">
                  <a:ln>
                    <a:noFill/>
                  </a:ln>
                  <a:solidFill>
                    <a:srgbClr val="FFFFFF"/>
                  </a:solidFill>
                  <a:effectLst/>
                  <a:uLnTx/>
                  <a:uFillTx/>
                  <a:latin typeface="Verdana" panose="020B0604030504040204" pitchFamily="34" charset="0"/>
                  <a:ea typeface="宋体" panose="02010600030101010101" pitchFamily="2" charset="-122"/>
                  <a:cs typeface="+mn-cs"/>
                </a:rPr>
                <a:t>2008</a:t>
              </a:r>
              <a:endParaRPr kumimoji="0" lang="en-US" altLang="zh-CN" sz="1800" b="0" i="0" u="none" strike="noStrike" kern="1200" cap="none" spc="0" normalizeH="0" baseline="0" noProof="0" dirty="0" smtClean="0">
                <a:ln>
                  <a:noFill/>
                </a:ln>
                <a:solidFill>
                  <a:srgbClr val="FFFFFF"/>
                </a:solidFill>
                <a:effectLst/>
                <a:uLnTx/>
                <a:uFillTx/>
                <a:latin typeface="Verdana" panose="020B0604030504040204" pitchFamily="34" charset="0"/>
                <a:ea typeface="宋体" panose="02010600030101010101" pitchFamily="2" charset="-122"/>
                <a:cs typeface="+mn-cs"/>
              </a:endParaRPr>
            </a:p>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smtClean="0">
                  <a:ln>
                    <a:noFill/>
                  </a:ln>
                  <a:solidFill>
                    <a:srgbClr val="FFFFFF"/>
                  </a:solidFill>
                  <a:effectLst/>
                  <a:uLnTx/>
                  <a:uFillTx/>
                  <a:latin typeface="Verdana" panose="020B0604030504040204" pitchFamily="34" charset="0"/>
                  <a:ea typeface="宋体" panose="02010600030101010101" pitchFamily="2" charset="-122"/>
                  <a:cs typeface="+mn-cs"/>
                </a:rPr>
                <a:t>2020</a:t>
              </a:r>
              <a:endParaRPr kumimoji="0" lang="en-US" altLang="zh-CN" sz="1800" b="0" i="0" u="none" strike="noStrike" kern="1200" cap="none" spc="0" normalizeH="0" baseline="0" noProof="0" dirty="0">
                <a:ln>
                  <a:noFill/>
                </a:ln>
                <a:solidFill>
                  <a:srgbClr val="FFFFFF"/>
                </a:solidFill>
                <a:effectLst/>
                <a:uLnTx/>
                <a:uFillTx/>
                <a:latin typeface="Verdana" panose="020B0604030504040204" pitchFamily="34" charset="0"/>
                <a:ea typeface="宋体" panose="02010600030101010101" pitchFamily="2" charset="-122"/>
                <a:cs typeface="+mn-cs"/>
              </a:endParaRPr>
            </a:p>
          </p:txBody>
        </p:sp>
        <p:sp>
          <p:nvSpPr>
            <p:cNvPr id="13332" name="Text Box 15"/>
            <p:cNvSpPr txBox="1"/>
            <p:nvPr/>
          </p:nvSpPr>
          <p:spPr>
            <a:xfrm>
              <a:off x="2160" y="2163"/>
              <a:ext cx="1632" cy="218"/>
            </a:xfrm>
            <a:prstGeom prst="rect">
              <a:avLst/>
            </a:prstGeom>
            <a:solidFill>
              <a:schemeClr val="accent1"/>
            </a:solidFill>
            <a:ln w="9525" cap="flat" cmpd="sng">
              <a:solidFill>
                <a:schemeClr val="bg1"/>
              </a:solidFill>
              <a:prstDash val="solid"/>
              <a:miter/>
              <a:headEnd type="none" w="med" len="med"/>
              <a:tailEnd type="none" w="med" len="med"/>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16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我国专利法立法概况</a:t>
              </a:r>
              <a:endParaRPr kumimoji="0" lang="zh-CN" altLang="en-US" sz="1600" b="1"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33" name="Line 16"/>
            <p:cNvSpPr/>
            <p:nvPr/>
          </p:nvSpPr>
          <p:spPr>
            <a:xfrm>
              <a:off x="1558" y="1093"/>
              <a:ext cx="1130" cy="1019"/>
            </a:xfrm>
            <a:prstGeom prst="line">
              <a:avLst/>
            </a:prstGeom>
            <a:ln w="9525" cap="flat" cmpd="sng">
              <a:solidFill>
                <a:schemeClr val="tx1"/>
              </a:solidFill>
              <a:prstDash val="solid"/>
              <a:headEnd type="none" w="med" len="med"/>
              <a:tailEnd type="triangle" w="med" len="med"/>
            </a:ln>
          </p:spPr>
        </p:sp>
        <p:cxnSp>
          <p:nvCxnSpPr>
            <p:cNvPr id="13334" name="AutoShape 17"/>
            <p:cNvCxnSpPr/>
            <p:nvPr/>
          </p:nvCxnSpPr>
          <p:spPr>
            <a:xfrm flipH="1">
              <a:off x="288" y="1093"/>
              <a:ext cx="1270" cy="0"/>
            </a:xfrm>
            <a:prstGeom prst="straightConnector1">
              <a:avLst/>
            </a:prstGeom>
            <a:ln w="9525" cap="flat" cmpd="sng">
              <a:solidFill>
                <a:schemeClr val="tx1"/>
              </a:solidFill>
              <a:prstDash val="solid"/>
              <a:headEnd type="none" w="med" len="med"/>
              <a:tailEnd type="none" w="med" len="med"/>
            </a:ln>
          </p:spPr>
        </p:cxnSp>
        <p:sp>
          <p:nvSpPr>
            <p:cNvPr id="13335" name="Text Box 18"/>
            <p:cNvSpPr txBox="1"/>
            <p:nvPr/>
          </p:nvSpPr>
          <p:spPr>
            <a:xfrm>
              <a:off x="298" y="728"/>
              <a:ext cx="116" cy="330"/>
            </a:xfrm>
            <a:prstGeom prst="rect">
              <a:avLst/>
            </a:prstGeom>
            <a:noFill/>
            <a:ln w="9525">
              <a:noFill/>
            </a:ln>
          </p:spPr>
          <p:txBody>
            <a:bodyPr wrap="none">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endParaRPr kumimoji="0" lang="zh-CN" altLang="en-US" sz="2800" b="0" i="0" u="none" strike="noStrike" kern="1200" cap="none" spc="0" normalizeH="0" baseline="0" noProof="0" dirty="0">
                <a:ln>
                  <a:noFill/>
                </a:ln>
                <a:solidFill>
                  <a:srgbClr val="000000"/>
                </a:solidFill>
                <a:effectLst/>
                <a:uLnTx/>
                <a:uFillTx/>
                <a:latin typeface="Verdana" panose="020B0604030504040204" pitchFamily="34" charset="0"/>
                <a:ea typeface="宋体" panose="02010600030101010101" pitchFamily="2" charset="-122"/>
                <a:cs typeface="+mn-cs"/>
              </a:endParaRPr>
            </a:p>
          </p:txBody>
        </p:sp>
      </p:grpSp>
      <p:sp>
        <p:nvSpPr>
          <p:cNvPr id="13316" name="Text Box 19"/>
          <p:cNvSpPr txBox="1"/>
          <p:nvPr/>
        </p:nvSpPr>
        <p:spPr>
          <a:xfrm>
            <a:off x="1752600" y="4572000"/>
            <a:ext cx="3124200" cy="641350"/>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资政新篇</a:t>
            </a: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提出了专利制度</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17" name="Text Box 20"/>
          <p:cNvSpPr txBox="1"/>
          <p:nvPr/>
        </p:nvSpPr>
        <p:spPr>
          <a:xfrm>
            <a:off x="4495800" y="2971800"/>
            <a:ext cx="32004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从钦赐专利到立法</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18" name="Text Box 21"/>
          <p:cNvSpPr txBox="1"/>
          <p:nvPr/>
        </p:nvSpPr>
        <p:spPr>
          <a:xfrm>
            <a:off x="8077200" y="3276600"/>
            <a:ext cx="2286000" cy="915988"/>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国民党政府和共产党政府都颁布奖励发明的规定</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19" name="Text Box 22"/>
          <p:cNvSpPr txBox="1"/>
          <p:nvPr/>
        </p:nvSpPr>
        <p:spPr>
          <a:xfrm>
            <a:off x="6400800" y="5562600"/>
            <a:ext cx="32766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第一部专利法制订</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
        <p:nvSpPr>
          <p:cNvPr id="13320" name="Text Box 23"/>
          <p:cNvSpPr txBox="1"/>
          <p:nvPr/>
        </p:nvSpPr>
        <p:spPr>
          <a:xfrm rot="-10800000" flipV="1">
            <a:off x="2895600" y="6289675"/>
            <a:ext cx="2971800" cy="366713"/>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marR="0" lvl="0" indent="0" algn="l" defTabSz="914400" rtl="0" eaLnBrk="0" fontAlgn="base" latinLnBrk="0" hangingPunct="0">
              <a:lnSpc>
                <a:spcPct val="100000"/>
              </a:lnSpc>
              <a:spcBef>
                <a:spcPct val="50000"/>
              </a:spcBef>
              <a:spcAft>
                <a:spcPct val="0"/>
              </a:spcAft>
              <a:buClrTx/>
              <a:buSzTx/>
              <a:buFont typeface="Arial" panose="020B0604020202020204" pitchFamily="34" charset="0"/>
              <a:buNone/>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           </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rPr>
              <a:t>专利法修改</a:t>
            </a:r>
            <a:endParaRPr kumimoji="0" lang="zh-CN" altLang="en-US" sz="1800" b="0" i="0" u="none" strike="noStrike" kern="1200" cap="none" spc="0" normalizeH="0" baseline="0" noProof="0" dirty="0">
              <a:ln>
                <a:noFill/>
              </a:ln>
              <a:solidFill>
                <a:srgbClr val="000000"/>
              </a:solidFill>
              <a:effectLst/>
              <a:uLnTx/>
              <a:uFillTx/>
              <a:latin typeface="Arial" panose="020B0604020202020204"/>
              <a:ea typeface="宋体" panose="02010600030101010101" pitchFamily="2" charset="-122"/>
              <a:cs typeface="+mn-cs"/>
            </a:endParaRP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a:xfrm>
            <a:off x="814388" y="0"/>
            <a:ext cx="10539413" cy="1020763"/>
          </a:xfrm>
        </p:spPr>
        <p:txBody>
          <a:bodyPr vert="horz" wrap="square" lIns="91440" tIns="45720" rIns="91440" bIns="45720" numCol="1" anchor="b" anchorCtr="0" compatLnSpc="1">
            <a:normAutofit/>
          </a:bodyPr>
          <a:lstStyle/>
          <a:p>
            <a:pPr marL="0" marR="0" lvl="0" indent="0" algn="l" defTabSz="914400" rtl="0" eaLnBrk="1" fontAlgn="auto" latinLnBrk="0" hangingPunct="1">
              <a:lnSpc>
                <a:spcPct val="100000"/>
              </a:lnSpc>
              <a:spcBef>
                <a:spcPct val="0"/>
              </a:spcBef>
              <a:spcAft>
                <a:spcPts val="0"/>
              </a:spcAft>
              <a:buClrTx/>
              <a:buSzTx/>
              <a:buFontTx/>
              <a:buNone/>
              <a:defRPr/>
            </a:pPr>
            <a:r>
              <a:rPr kumimoji="0" lang="zh-CN" altLang="en-US" sz="4000" b="1" i="0" u="none" strike="noStrike" kern="1200" cap="none" spc="0" normalizeH="0" baseline="0" noProof="0" dirty="0" smtClean="0">
                <a:ln>
                  <a:noFill/>
                </a:ln>
                <a:solidFill>
                  <a:schemeClr val="accent1">
                    <a:satMod val="150000"/>
                  </a:schemeClr>
                </a:solidFill>
                <a:effectLst/>
                <a:uLnTx/>
                <a:uFillTx/>
                <a:latin typeface="+mj-lt"/>
                <a:ea typeface="+mj-ea"/>
                <a:cs typeface="+mj-cs"/>
              </a:rPr>
              <a:t>（四）专利制度合理性的理论</a:t>
            </a:r>
            <a:endParaRPr kumimoji="0" lang="zh-CN" altLang="en-US" sz="4000" b="1" i="0" u="none" strike="noStrike" kern="1200" cap="none" spc="0" normalizeH="0" baseline="0" noProof="0" dirty="0" smtClean="0">
              <a:ln>
                <a:noFill/>
              </a:ln>
              <a:solidFill>
                <a:schemeClr val="accent1">
                  <a:satMod val="150000"/>
                </a:schemeClr>
              </a:solidFill>
              <a:effectLst/>
              <a:uLnTx/>
              <a:uFillTx/>
              <a:latin typeface="+mj-lt"/>
              <a:ea typeface="+mj-ea"/>
              <a:cs typeface="+mj-cs"/>
            </a:endParaRPr>
          </a:p>
        </p:txBody>
      </p:sp>
      <p:sp>
        <p:nvSpPr>
          <p:cNvPr id="14339" name="内容占位符 2"/>
          <p:cNvSpPr>
            <a:spLocks noGrp="1"/>
          </p:cNvSpPr>
          <p:nvPr>
            <p:ph idx="1"/>
          </p:nvPr>
        </p:nvSpPr>
        <p:spPr>
          <a:xfrm>
            <a:off x="838200" y="1341438"/>
            <a:ext cx="10515600" cy="5060950"/>
          </a:xfrm>
        </p:spPr>
        <p:txBody>
          <a:bodyPr vert="horz" wrap="square" lIns="91440" tIns="45720" rIns="91440" bIns="45720" anchor="t"/>
          <a:lstStyle/>
          <a:p>
            <a:pPr eaLnBrk="1" hangingPunct="1">
              <a:lnSpc>
                <a:spcPct val="80000"/>
              </a:lnSpc>
            </a:pPr>
            <a:r>
              <a:rPr lang="zh-CN" altLang="en-US" dirty="0"/>
              <a:t>最普遍接受的是激励理论：专利制度是一种人为的社会性设计，其目的是诱导人们生产更多的新发明和新知识。</a:t>
            </a:r>
            <a:endParaRPr lang="en-US" altLang="zh-CN" dirty="0"/>
          </a:p>
          <a:p>
            <a:pPr eaLnBrk="1" hangingPunct="1">
              <a:buFont typeface="Wingdings" panose="05000000000000000000" pitchFamily="2" charset="2"/>
              <a:buNone/>
            </a:pPr>
            <a:r>
              <a:rPr lang="zh-CN" altLang="en-US" dirty="0"/>
              <a:t>美国总统林肯（</a:t>
            </a:r>
            <a:r>
              <a:rPr lang="en-US" altLang="zh-CN" dirty="0"/>
              <a:t>1809-1865 </a:t>
            </a:r>
            <a:r>
              <a:rPr lang="zh-CN" altLang="en-US" dirty="0"/>
              <a:t>）对专利制度的经典评价：</a:t>
            </a:r>
            <a:endParaRPr lang="zh-CN" altLang="en-US" dirty="0"/>
          </a:p>
          <a:p>
            <a:pPr eaLnBrk="1" hangingPunct="1">
              <a:buFont typeface="Wingdings" panose="05000000000000000000" pitchFamily="2" charset="2"/>
              <a:buNone/>
            </a:pPr>
            <a:r>
              <a:rPr lang="en-US" altLang="zh-CN" dirty="0"/>
              <a:t>"</a:t>
            </a:r>
            <a:r>
              <a:rPr lang="zh-CN" altLang="en-US" dirty="0"/>
              <a:t>为智慧之火添加利益之油</a:t>
            </a:r>
            <a:r>
              <a:rPr lang="en-US" altLang="zh-CN" dirty="0"/>
              <a:t>"</a:t>
            </a:r>
            <a:endParaRPr lang="en-US" altLang="zh-CN" dirty="0"/>
          </a:p>
          <a:p>
            <a:pPr eaLnBrk="1" hangingPunct="1">
              <a:buFont typeface="Wingdings" panose="05000000000000000000" pitchFamily="2" charset="2"/>
              <a:buNone/>
            </a:pPr>
            <a:r>
              <a:rPr lang="en-US" altLang="zh-CN" dirty="0"/>
              <a:t>“add the fuel of interest to the fire of genius”</a:t>
            </a:r>
            <a:endParaRPr lang="en-US" altLang="zh-CN" dirty="0"/>
          </a:p>
          <a:p>
            <a:pPr eaLnBrk="1" hangingPunct="1">
              <a:lnSpc>
                <a:spcPct val="80000"/>
              </a:lnSpc>
            </a:pPr>
            <a:endParaRPr lang="zh-CN" altLang="en-US" dirty="0"/>
          </a:p>
        </p:txBody>
      </p:sp>
      <p:sp>
        <p:nvSpPr>
          <p:cNvPr id="14340" name="灯片编号占位符 3"/>
          <p:cNvSpPr txBox="1">
            <a:spLocks noGrp="1"/>
          </p:cNvSpPr>
          <p:nvPr>
            <p:ph type="sldNum" sz="quarter" idx="4"/>
          </p:nvPr>
        </p:nvSpPr>
        <p:spPr>
          <a:noFill/>
          <a:ln>
            <a:noFill/>
          </a:ln>
        </p:spPr>
        <p:txBody>
          <a:bodyPr anchor="ctr"/>
          <a:lstStyle/>
          <a:p>
            <a:pPr marL="0" marR="0" lvl="0" indent="0" algn="r" defTabSz="914400" rtl="0" eaLnBrk="0" fontAlgn="base" latinLnBrk="0" hangingPunct="0">
              <a:lnSpc>
                <a:spcPct val="100000"/>
              </a:lnSpc>
              <a:spcBef>
                <a:spcPct val="0"/>
              </a:spcBef>
              <a:spcAft>
                <a:spcPct val="0"/>
              </a:spcAft>
              <a:buClrTx/>
              <a:buSzTx/>
              <a:buFontTx/>
              <a:buNone/>
              <a:defRPr/>
            </a:pPr>
            <a:fld id="{9A0DB2DC-4C9A-4742-B13C-FB6460FD3503}" type="slidenum">
              <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rPr>
            </a:fld>
            <a:endParaRPr kumimoji="0" lang="en-US" altLang="zh-CN" sz="1200" b="1" i="0" u="none" strike="noStrike" kern="1200" cap="none" spc="0" normalizeH="0" baseline="0" noProof="0" dirty="0">
              <a:ln>
                <a:noFill/>
              </a:ln>
              <a:solidFill>
                <a:srgbClr val="3F3F3F"/>
              </a:solidFill>
              <a:effectLst/>
              <a:uLnTx/>
              <a:uFillTx/>
              <a:latin typeface="Tahoma" panose="020B0604030504040204" pitchFamily="34" charset="0"/>
              <a:ea typeface="宋体" panose="02010600030101010101" pitchFamily="2" charset="-122"/>
              <a:cs typeface="+mn-cs"/>
            </a:endParaRPr>
          </a:p>
        </p:txBody>
      </p:sp>
      <p:pic>
        <p:nvPicPr>
          <p:cNvPr id="14341" name="图片 1"/>
          <p:cNvPicPr>
            <a:picLocks noChangeAspect="1"/>
          </p:cNvPicPr>
          <p:nvPr/>
        </p:nvPicPr>
        <p:blipFill>
          <a:blip r:embed="rId1"/>
          <a:stretch>
            <a:fillRect/>
          </a:stretch>
        </p:blipFill>
        <p:spPr>
          <a:xfrm>
            <a:off x="1498600" y="3871913"/>
            <a:ext cx="4127500" cy="2324100"/>
          </a:xfrm>
          <a:prstGeom prst="rect">
            <a:avLst/>
          </a:prstGeom>
          <a:noFill/>
          <a:ln w="9525">
            <a:noFill/>
          </a:ln>
        </p:spPr>
      </p:pic>
      <p:pic>
        <p:nvPicPr>
          <p:cNvPr id="14342" name="图片 2"/>
          <p:cNvPicPr>
            <a:picLocks noChangeAspect="1"/>
          </p:cNvPicPr>
          <p:nvPr/>
        </p:nvPicPr>
        <p:blipFill>
          <a:blip r:embed="rId2"/>
          <a:stretch>
            <a:fillRect/>
          </a:stretch>
        </p:blipFill>
        <p:spPr>
          <a:xfrm>
            <a:off x="5937250" y="3871913"/>
            <a:ext cx="1701800" cy="2279650"/>
          </a:xfrm>
          <a:prstGeom prst="rect">
            <a:avLst/>
          </a:prstGeom>
          <a:noFill/>
          <a:ln w="9525">
            <a:noFill/>
          </a:ln>
        </p:spPr>
      </p:pic>
    </p:spTree>
  </p:cSld>
  <p:clrMapOvr>
    <a:masterClrMapping/>
  </p:clrMapOvr>
  <p:transition spd="slow"/>
</p:sld>
</file>

<file path=ppt/tags/tag1.xml><?xml version="1.0" encoding="utf-8"?>
<p:tagLst xmlns:p="http://schemas.openxmlformats.org/presentationml/2006/main">
  <p:tag name="KSO_WPP_MARK_KEY" val="ae17f1aa-8708-42f9-a7fd-c4380ec484c2"/>
  <p:tag name="COMMONDATA" val="eyJoZGlkIjoiMDM2MzExMjZhMjg1MTZhN2I2YzhkZDA3ZGZjNmQ4YjgifQ=="/>
</p:tagLst>
</file>

<file path=ppt/theme/theme1.xml><?xml version="1.0" encoding="utf-8"?>
<a:theme xmlns:a="http://schemas.openxmlformats.org/drawingml/2006/main" name="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3936</Words>
  <Application>WPS 演示</Application>
  <PresentationFormat>宽屏</PresentationFormat>
  <Paragraphs>320</Paragraphs>
  <Slides>30</Slides>
  <Notes>1</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30</vt:i4>
      </vt:variant>
    </vt:vector>
  </HeadingPairs>
  <TitlesOfParts>
    <vt:vector size="51" baseType="lpstr">
      <vt:lpstr>Arial</vt:lpstr>
      <vt:lpstr>宋体</vt:lpstr>
      <vt:lpstr>Wingdings</vt:lpstr>
      <vt:lpstr>华文中宋</vt:lpstr>
      <vt:lpstr>Impact</vt:lpstr>
      <vt:lpstr>微软雅黑</vt:lpstr>
      <vt:lpstr>Arial</vt:lpstr>
      <vt:lpstr>等线</vt:lpstr>
      <vt:lpstr>Tahoma</vt:lpstr>
      <vt:lpstr>Verdana</vt:lpstr>
      <vt:lpstr>Calibri</vt:lpstr>
      <vt:lpstr>Arial Unicode MS</vt:lpstr>
      <vt:lpstr>Wingdings 2</vt:lpstr>
      <vt:lpstr>Impact</vt:lpstr>
      <vt:lpstr>华文新魏</vt:lpstr>
      <vt:lpstr>楷体_GB2312</vt:lpstr>
      <vt:lpstr>新宋体</vt:lpstr>
      <vt:lpstr>Wingdings 2</vt:lpstr>
      <vt:lpstr>楷体</vt:lpstr>
      <vt:lpstr>华文楷体</vt:lpstr>
      <vt:lpstr>A000120140530A99PPBG</vt:lpstr>
      <vt:lpstr>第二讲    专利 </vt:lpstr>
      <vt:lpstr>一、专利和我国专利法保护的对象</vt:lpstr>
      <vt:lpstr>PowerPoint 演示文稿</vt:lpstr>
      <vt:lpstr>PowerPoint 演示文稿</vt:lpstr>
      <vt:lpstr>PowerPoint 演示文稿</vt:lpstr>
      <vt:lpstr>（二）专利的本质</vt:lpstr>
      <vt:lpstr> （三）专利制度的起源 </vt:lpstr>
      <vt:lpstr> （三）专利制度的起源 </vt:lpstr>
      <vt:lpstr>（四）专利制度合理性的理论</vt:lpstr>
      <vt:lpstr>（五）我国专利法保护的三种对象</vt:lpstr>
      <vt:lpstr>1、发明与实用新型的比较</vt:lpstr>
      <vt:lpstr>只有技术方案才能申请发明或实用新型专利</vt:lpstr>
      <vt:lpstr>2、外观设计专利</vt:lpstr>
      <vt:lpstr>不能重复生产的手工艺品不属于外观设计保护的对象</vt:lpstr>
      <vt:lpstr>（六）我国专利法中不授予专利的客体</vt:lpstr>
      <vt:lpstr>专利保护客体的意义</vt:lpstr>
      <vt:lpstr>1、违反法律</vt:lpstr>
      <vt:lpstr>2、违反社会公德</vt:lpstr>
      <vt:lpstr>3、妨碍社会公共利益</vt:lpstr>
      <vt:lpstr>“防暴注射器”能否授予专利？</vt:lpstr>
      <vt:lpstr>4、违反规定获取或利用遗传资源</vt:lpstr>
      <vt:lpstr>5、科学发现</vt:lpstr>
      <vt:lpstr>6、智力活动的规则和方法 </vt:lpstr>
      <vt:lpstr>PowerPoint 演示文稿</vt:lpstr>
      <vt:lpstr>PowerPoint 演示文稿</vt:lpstr>
      <vt:lpstr>7、疾病的诊断和治疗方法</vt:lpstr>
      <vt:lpstr>8、动物和植物的新品种 </vt:lpstr>
      <vt:lpstr>9、原子核变换方法以及用原子核变换方法获得的物质</vt:lpstr>
      <vt:lpstr>10、对平面印刷品的图案、色彩或者二者的结合作出的主要起标识作用的设计</vt:lpstr>
      <vt:lpstr>2008年专利法修改时增加了“对平面印刷品的图案、色彩或者二者的结合作出的主要起标识作用的设计”不授予专利权的规定</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第二讲    专利 </dc:title>
  <dc:creator>阎文军</dc:creator>
  <cp:lastModifiedBy>yanwj</cp:lastModifiedBy>
  <cp:revision>4</cp:revision>
  <dcterms:created xsi:type="dcterms:W3CDTF">2021-03-18T14:28:00Z</dcterms:created>
  <dcterms:modified xsi:type="dcterms:W3CDTF">2023-03-01T10:01:15Z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655175FCB7D7444191FEDFD122111580</vt:lpwstr>
  </property>
  <property fmtid="{D5CDD505-2E9C-101B-9397-08002B2CF9AE}" pid="3" name="KSOProductBuildVer">
    <vt:lpwstr>2052-11.1.0.13703</vt:lpwstr>
  </property>
</Properties>
</file>

<file path=docProps/thumbnail.jpeg>
</file>